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9"/>
  </p:notesMasterIdLst>
  <p:handoutMasterIdLst>
    <p:handoutMasterId r:id="rId10"/>
  </p:handoutMasterIdLst>
  <p:sldIdLst>
    <p:sldId id="412" r:id="rId2"/>
    <p:sldId id="644" r:id="rId3"/>
    <p:sldId id="645" r:id="rId4"/>
    <p:sldId id="647" r:id="rId5"/>
    <p:sldId id="648" r:id="rId6"/>
    <p:sldId id="649" r:id="rId7"/>
    <p:sldId id="650" r:id="rId8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66FFFF"/>
    <a:srgbClr val="78FFFF"/>
    <a:srgbClr val="FF0066"/>
    <a:srgbClr val="FFFF00"/>
    <a:srgbClr val="00CC99"/>
    <a:srgbClr val="0066FF"/>
    <a:srgbClr val="BD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16" autoAdjust="0"/>
    <p:restoredTop sz="90929"/>
  </p:normalViewPr>
  <p:slideViewPr>
    <p:cSldViewPr>
      <p:cViewPr varScale="1">
        <p:scale>
          <a:sx n="91" d="100"/>
          <a:sy n="91" d="100"/>
        </p:scale>
        <p:origin x="134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214" y="-120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36" tIns="0" rIns="19336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i="1">
                <a:solidFill>
                  <a:srgbClr val="FF0066"/>
                </a:solidFill>
              </a:defRPr>
            </a:lvl1pPr>
          </a:lstStyle>
          <a:p>
            <a:pPr>
              <a:defRPr/>
            </a:pPr>
            <a:r>
              <a:rPr lang="en-US"/>
              <a:t>TDC 369/562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325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36" tIns="0" rIns="19336" bIns="0" numCol="1" anchor="t" anchorCtr="0" compatLnSpc="1">
            <a:prstTxWarp prst="textNoShape">
              <a:avLst/>
            </a:prstTxWarp>
          </a:bodyPr>
          <a:lstStyle>
            <a:lvl5pPr lvl="4" algn="r" eaLnBrk="0" hangingPunct="0">
              <a:defRPr sz="1200" i="1">
                <a:solidFill>
                  <a:srgbClr val="FF0066"/>
                </a:solidFill>
              </a:defRPr>
            </a:lvl5pPr>
          </a:lstStyle>
          <a:p>
            <a:pPr lvl="4">
              <a:defRPr/>
            </a:pPr>
            <a:r>
              <a:rPr lang="en-US"/>
              <a:t>TCP Performance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36" tIns="0" rIns="19336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/>
            </a:lvl1pPr>
          </a:lstStyle>
          <a:p>
            <a:pPr>
              <a:defRPr/>
            </a:pPr>
            <a:r>
              <a:rPr lang="en-US"/>
              <a:t>Greg Brewster – DePaul University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36" tIns="0" rIns="19336" bIns="0" numCol="1" anchor="b" anchorCtr="0" compatLnSpc="1">
            <a:prstTxWarp prst="textNoShape">
              <a:avLst/>
            </a:prstTxWarp>
          </a:bodyPr>
          <a:lstStyle>
            <a:lvl5pPr lvl="4" algn="r" eaLnBrk="0" hangingPunct="0">
              <a:defRPr sz="1200" i="1">
                <a:solidFill>
                  <a:srgbClr val="FF0066"/>
                </a:solidFill>
              </a:defRPr>
            </a:lvl5pPr>
          </a:lstStyle>
          <a:p>
            <a:pPr lvl="4">
              <a:defRPr/>
            </a:pPr>
            <a:r>
              <a:rPr lang="en-US"/>
              <a:t>Page </a:t>
            </a:r>
            <a:fld id="{A257C203-224D-43DC-883A-5B5801BE4AA0}" type="slidenum">
              <a:rPr lang="en-US"/>
              <a:pPr lvl="4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91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36" tIns="0" rIns="19336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325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36" tIns="0" rIns="19336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36" tIns="0" rIns="19336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36" tIns="0" rIns="19336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/>
            </a:lvl1pPr>
          </a:lstStyle>
          <a:p>
            <a:pPr>
              <a:defRPr/>
            </a:pPr>
            <a:fld id="{B5F81F50-2CBE-4312-B6B3-70BBC256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9838" y="3330575"/>
            <a:ext cx="6816725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56" tIns="46729" rIns="93456" bIns="467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3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01950" y="530225"/>
            <a:ext cx="3492500" cy="2619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9312520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FC26419-2978-40BA-91AA-E1B3082E8FE6}" type="slidenum">
              <a:rPr lang="en-US" altLang="en-US" sz="1000" smtClean="0"/>
              <a:pPr/>
              <a:t>1</a:t>
            </a:fld>
            <a:endParaRPr lang="en-US" altLang="en-US" sz="1000" smtClean="0"/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5267325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336" tIns="0" rIns="19336" bIns="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000" i="1"/>
              <a:t>2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24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248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F6BE042-210E-43C7-BF7B-ECBC1D265C9F}" type="slidenum">
              <a:rPr lang="en-US" altLang="en-US" sz="1000" smtClean="0"/>
              <a:pPr/>
              <a:t>2</a:t>
            </a:fld>
            <a:endParaRPr lang="en-US" altLang="en-US" sz="1000" smtClean="0"/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5267325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336" tIns="0" rIns="19336" bIns="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000" i="1"/>
              <a:t>2</a:t>
            </a: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0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27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1950" y="530225"/>
            <a:ext cx="3490913" cy="2619375"/>
          </a:xfrm>
          <a:ln cap="flat"/>
        </p:spPr>
      </p:sp>
      <p:sp>
        <p:nvSpPr>
          <p:cNvPr id="11272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5A42F17-E49C-434A-B3A8-9AF7B5A3F812}" type="slidenum">
              <a:rPr lang="en-US" altLang="en-US" sz="1000" smtClean="0"/>
              <a:pPr/>
              <a:t>3</a:t>
            </a:fld>
            <a:endParaRPr lang="en-US" altLang="en-US" sz="1000" smtClean="0"/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5267325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336" tIns="0" rIns="19336" bIns="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000" i="1"/>
              <a:t>2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0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5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1950" y="530225"/>
            <a:ext cx="3490913" cy="2619375"/>
          </a:xfrm>
          <a:ln cap="flat"/>
        </p:spPr>
      </p:sp>
      <p:sp>
        <p:nvSpPr>
          <p:cNvPr id="12296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54805EB-B773-47F7-AD4E-1E6796606480}" type="slidenum">
              <a:rPr lang="en-US" altLang="en-US" sz="1000" smtClean="0"/>
              <a:pPr/>
              <a:t>4</a:t>
            </a:fld>
            <a:endParaRPr lang="en-US" altLang="en-US" sz="1000" smtClean="0"/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5267325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336" tIns="0" rIns="19336" bIns="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000" i="1"/>
              <a:t>2</a:t>
            </a: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0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1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1950" y="530225"/>
            <a:ext cx="3490913" cy="2619375"/>
          </a:xfrm>
          <a:ln cap="flat"/>
        </p:spPr>
      </p:sp>
      <p:sp>
        <p:nvSpPr>
          <p:cNvPr id="13320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E05BB57-AD19-4916-A470-6C9A84F1D983}" type="slidenum">
              <a:rPr lang="en-US" altLang="en-US" sz="1000" smtClean="0"/>
              <a:pPr/>
              <a:t>5</a:t>
            </a:fld>
            <a:endParaRPr lang="en-US" altLang="en-US" sz="1000" smtClean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5267325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336" tIns="0" rIns="19336" bIns="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000" i="1"/>
              <a:t>2</a:t>
            </a: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0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4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1950" y="530225"/>
            <a:ext cx="3490913" cy="2619375"/>
          </a:xfrm>
          <a:ln cap="flat"/>
        </p:spPr>
      </p:sp>
      <p:sp>
        <p:nvSpPr>
          <p:cNvPr id="14344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89F4FBC-F53D-4DB8-A1B9-F72BB5CDF511}" type="slidenum">
              <a:rPr lang="en-US" altLang="en-US" sz="1000" smtClean="0"/>
              <a:pPr/>
              <a:t>6</a:t>
            </a:fld>
            <a:endParaRPr lang="en-US" altLang="en-US" sz="1000" smtClean="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5267325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336" tIns="0" rIns="19336" bIns="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000" i="1"/>
              <a:t>2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0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1950" y="530225"/>
            <a:ext cx="3490913" cy="2619375"/>
          </a:xfrm>
          <a:ln cap="flat"/>
        </p:spPr>
      </p:sp>
      <p:sp>
        <p:nvSpPr>
          <p:cNvPr id="15368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E87EF66-CD38-4351-A472-7C3337B6DAE1}" type="slidenum">
              <a:rPr lang="en-US" altLang="en-US" sz="1000" smtClean="0"/>
              <a:pPr/>
              <a:t>7</a:t>
            </a:fld>
            <a:endParaRPr lang="en-US" altLang="en-US" sz="1000" smtClean="0"/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5267325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336" tIns="0" rIns="19336" bIns="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000" i="1"/>
              <a:t>2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40290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812" tIns="46406" rIns="92812" bIns="46406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39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1950" y="530225"/>
            <a:ext cx="3490913" cy="2619375"/>
          </a:xfrm>
          <a:ln cap="flat"/>
        </p:spPr>
      </p:sp>
      <p:sp>
        <p:nvSpPr>
          <p:cNvPr id="16392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19F60-B849-4D0F-A0A4-A26CA8DA2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956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F888F-0634-4DE4-8875-229AA393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1D7A9-0F57-43A3-A6A0-8C87ADC0B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7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C50AC-931B-4E91-8E3F-42DE82A84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6C747-BD31-4214-94D7-56F1B0EC8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3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E0F65-0664-44B9-AB93-9AA1AF7D7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1690E-3CEC-41F0-B832-2A1508AF4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82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35F65-2538-440D-BED6-98A93DE4F4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3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AE380-B794-4A55-9E8A-4F91BA868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9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4D7BC-9BDA-463C-8C71-99A706088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291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3A2FA-1556-4A6E-88B0-637B41BF4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4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63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r>
              <a:rPr lang="en-US" smtClean="0"/>
              <a:t>Jan. 16, 2019</a:t>
            </a:r>
            <a:endParaRPr lang="en-US"/>
          </a:p>
        </p:txBody>
      </p:sp>
      <p:sp>
        <p:nvSpPr>
          <p:cNvPr id="3563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3563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5209A034-968C-453E-9209-00FDD4284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 lIns="92075" tIns="46038" rIns="92075" bIns="46038"/>
          <a:lstStyle/>
          <a:p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endParaRPr lang="en-US" altLang="en-US" sz="2800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TDC </a:t>
            </a:r>
            <a:r>
              <a:rPr lang="en-US" alt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562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Dale Buchholz</a:t>
            </a:r>
            <a:b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DePaul University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2133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4400" kern="0" dirty="0">
                <a:latin typeface="+mn-lt"/>
              </a:rPr>
              <a:t>Wireshark TCP </a:t>
            </a:r>
            <a:r>
              <a:rPr lang="en-US" sz="4400" kern="0" dirty="0" smtClean="0">
                <a:latin typeface="+mn-lt"/>
              </a:rPr>
              <a:t>Graphs</a:t>
            </a:r>
            <a:endParaRPr lang="en-US" sz="4400" kern="0" dirty="0">
              <a:latin typeface="+mn-lt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231063" cy="762000"/>
          </a:xfrm>
          <a:noFill/>
        </p:spPr>
        <p:txBody>
          <a:bodyPr lIns="92075" tIns="46038" rIns="92075" bIns="46038"/>
          <a:lstStyle/>
          <a:p>
            <a:r>
              <a:rPr lang="en-US" altLang="en-US" dirty="0" smtClean="0"/>
              <a:t>Wireshark TCP </a:t>
            </a:r>
            <a:r>
              <a:rPr lang="en-US" altLang="en-US" dirty="0" smtClean="0"/>
              <a:t>Graphs</a:t>
            </a:r>
            <a:endParaRPr lang="en-US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458200" cy="4419600"/>
          </a:xfrm>
          <a:noFill/>
        </p:spPr>
        <p:txBody>
          <a:bodyPr lIns="92075" tIns="46038" rIns="92075" bIns="46038"/>
          <a:lstStyle/>
          <a:p>
            <a:r>
              <a:rPr lang="en-US" altLang="en-US" sz="2800" dirty="0" smtClean="0"/>
              <a:t>Wireshark provides tools for graphing TCP sequence number vs. time.</a:t>
            </a:r>
          </a:p>
          <a:p>
            <a:r>
              <a:rPr lang="en-US" altLang="en-US" sz="2800" dirty="0" smtClean="0"/>
              <a:t>To get a Sequence/Time graph:</a:t>
            </a:r>
          </a:p>
          <a:p>
            <a:pPr lvl="1"/>
            <a:r>
              <a:rPr lang="en-US" altLang="en-US" sz="2400" dirty="0" smtClean="0"/>
              <a:t>Isolate the TCP stream by clicking on one of the packets in the TCP stream.</a:t>
            </a:r>
          </a:p>
          <a:p>
            <a:pPr lvl="1"/>
            <a:r>
              <a:rPr lang="en-US" altLang="en-US" sz="2400" dirty="0" smtClean="0"/>
              <a:t>Select </a:t>
            </a:r>
            <a:r>
              <a:rPr lang="en-US" altLang="en-US" sz="2400" b="1" dirty="0" smtClean="0"/>
              <a:t>Analyze </a:t>
            </a:r>
            <a:r>
              <a:rPr lang="en-US" altLang="en-US" sz="2400" b="1" dirty="0" smtClean="0">
                <a:sym typeface="Wingdings" pitchFamily="2" charset="2"/>
              </a:rPr>
              <a:t> Follow TCP Stream.  </a:t>
            </a:r>
          </a:p>
          <a:p>
            <a:pPr lvl="2"/>
            <a:r>
              <a:rPr lang="en-US" altLang="en-US" sz="2000" dirty="0" smtClean="0">
                <a:sym typeface="Wingdings" pitchFamily="2" charset="2"/>
              </a:rPr>
              <a:t>Shows only the packets in the desired stream.</a:t>
            </a:r>
          </a:p>
          <a:p>
            <a:pPr lvl="2"/>
            <a:r>
              <a:rPr lang="en-US" altLang="en-US" sz="2000" dirty="0" smtClean="0">
                <a:sym typeface="Wingdings" pitchFamily="2" charset="2"/>
              </a:rPr>
              <a:t>You can close “Follow TCP Stream” window that opens.</a:t>
            </a:r>
          </a:p>
          <a:p>
            <a:pPr lvl="1"/>
            <a:r>
              <a:rPr lang="en-US" altLang="en-US" sz="2400" dirty="0" smtClean="0">
                <a:sym typeface="Wingdings" pitchFamily="2" charset="2"/>
              </a:rPr>
              <a:t>Select </a:t>
            </a:r>
            <a:r>
              <a:rPr lang="en-US" altLang="en-US" sz="2400" b="1" dirty="0" smtClean="0">
                <a:sym typeface="Wingdings" pitchFamily="2" charset="2"/>
              </a:rPr>
              <a:t>Statistics  TCP Stream Graphs  Time Sequence Graph (</a:t>
            </a:r>
            <a:r>
              <a:rPr lang="en-US" altLang="en-US" sz="2400" b="1" dirty="0" err="1" smtClean="0">
                <a:sym typeface="Wingdings" pitchFamily="2" charset="2"/>
              </a:rPr>
              <a:t>tcptrace</a:t>
            </a:r>
            <a:r>
              <a:rPr lang="en-US" altLang="en-US" sz="2400" b="1" dirty="0" smtClean="0">
                <a:sym typeface="Wingdings" pitchFamily="2" charset="2"/>
              </a:rPr>
              <a:t>)</a:t>
            </a:r>
            <a:endParaRPr lang="en-US" altLang="en-US" sz="2400" b="1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C50AC-931B-4E91-8E3F-42DE82A84B9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731838"/>
            <a:ext cx="7231062" cy="762000"/>
          </a:xfrm>
          <a:noFill/>
        </p:spPr>
        <p:txBody>
          <a:bodyPr lIns="92075" tIns="46038" rIns="92075" bIns="46038"/>
          <a:lstStyle/>
          <a:p>
            <a:r>
              <a:rPr lang="en-US" altLang="en-US" dirty="0" err="1" smtClean="0"/>
              <a:t>Tcptrace</a:t>
            </a:r>
            <a:r>
              <a:rPr lang="en-US" altLang="en-US" dirty="0" smtClean="0"/>
              <a:t> </a:t>
            </a:r>
            <a:r>
              <a:rPr lang="en-US" altLang="en-US" dirty="0" smtClean="0"/>
              <a:t>Graphs</a:t>
            </a:r>
            <a:endParaRPr lang="en-US" alt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8077200" cy="4724400"/>
          </a:xfrm>
          <a:noFill/>
        </p:spPr>
        <p:txBody>
          <a:bodyPr lIns="92075" tIns="46038" rIns="92075" bIns="46038"/>
          <a:lstStyle/>
          <a:p>
            <a:r>
              <a:rPr lang="en-US" altLang="en-US" sz="2800" smtClean="0"/>
              <a:t>You can manipulate the graph as follows:</a:t>
            </a:r>
          </a:p>
          <a:p>
            <a:pPr lvl="1"/>
            <a:r>
              <a:rPr lang="en-US" altLang="en-US" sz="2400" smtClean="0"/>
              <a:t>Zoom in …type ‘i‘ or “+”</a:t>
            </a:r>
          </a:p>
          <a:p>
            <a:pPr lvl="1"/>
            <a:r>
              <a:rPr lang="en-US" altLang="en-US" sz="2400" smtClean="0"/>
              <a:t>Zoom out … type ‘o’ or “-”</a:t>
            </a:r>
          </a:p>
          <a:p>
            <a:pPr lvl="1"/>
            <a:r>
              <a:rPr lang="en-US" altLang="en-US" sz="2400" smtClean="0"/>
              <a:t>Use arrow keys to move around</a:t>
            </a:r>
          </a:p>
          <a:p>
            <a:pPr lvl="1"/>
            <a:r>
              <a:rPr lang="en-US" altLang="en-US" sz="2400" smtClean="0"/>
              <a:t>Click “Help” on Control Window for more info</a:t>
            </a:r>
            <a:r>
              <a:rPr lang="en-US" altLang="en-US" smtClean="0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C50AC-931B-4E91-8E3F-42DE82A84B9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731838"/>
            <a:ext cx="7231062" cy="762000"/>
          </a:xfrm>
          <a:noFill/>
        </p:spPr>
        <p:txBody>
          <a:bodyPr lIns="92075" tIns="46038" rIns="92075" bIns="46038"/>
          <a:lstStyle/>
          <a:p>
            <a:r>
              <a:rPr lang="en-US" altLang="en-US" dirty="0" err="1" smtClean="0"/>
              <a:t>Tcptrace</a:t>
            </a:r>
            <a:r>
              <a:rPr lang="en-US" altLang="en-US" dirty="0" smtClean="0"/>
              <a:t> </a:t>
            </a:r>
            <a:r>
              <a:rPr lang="en-US" altLang="en-US" dirty="0" smtClean="0"/>
              <a:t>Graphs</a:t>
            </a:r>
            <a:endParaRPr lang="en-US" alt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696200" cy="4724400"/>
          </a:xfrm>
          <a:noFill/>
        </p:spPr>
        <p:txBody>
          <a:bodyPr lIns="92075" tIns="46038" rIns="92075" bIns="46038"/>
          <a:lstStyle/>
          <a:p>
            <a:r>
              <a:rPr lang="en-US" altLang="en-US" sz="2800" b="1" smtClean="0"/>
              <a:t>Tcptrace graph </a:t>
            </a:r>
            <a:r>
              <a:rPr lang="en-US" altLang="en-US" sz="2800" smtClean="0"/>
              <a:t>shows 3 things:</a:t>
            </a:r>
          </a:p>
          <a:p>
            <a:pPr lvl="1"/>
            <a:r>
              <a:rPr lang="en-US" altLang="en-US" sz="2400" b="1" smtClean="0"/>
              <a:t>TCP data packets sent</a:t>
            </a:r>
          </a:p>
          <a:p>
            <a:pPr lvl="2"/>
            <a:r>
              <a:rPr lang="en-US" altLang="en-US" sz="2000" smtClean="0"/>
              <a:t>Represented by vertical bars (which show lowest / highest sequence number in packet)</a:t>
            </a:r>
          </a:p>
          <a:p>
            <a:pPr lvl="1"/>
            <a:r>
              <a:rPr lang="en-US" altLang="en-US" sz="2400" b="1" smtClean="0"/>
              <a:t>TCP ACKs received</a:t>
            </a:r>
          </a:p>
          <a:p>
            <a:pPr lvl="2"/>
            <a:r>
              <a:rPr lang="en-US" altLang="en-US" sz="2000" smtClean="0"/>
              <a:t>Lower line shows ACK value in ACKs received</a:t>
            </a:r>
          </a:p>
          <a:p>
            <a:pPr lvl="1"/>
            <a:r>
              <a:rPr lang="en-US" altLang="en-US" sz="2400" b="1" smtClean="0"/>
              <a:t>TCP send window</a:t>
            </a:r>
          </a:p>
          <a:p>
            <a:pPr lvl="2"/>
            <a:r>
              <a:rPr lang="en-US" altLang="en-US" sz="2000" smtClean="0"/>
              <a:t>Upper line shows that last byte of the current send window (i.e., ACK + WIN).</a:t>
            </a:r>
          </a:p>
          <a:p>
            <a:pPr lvl="2"/>
            <a:endParaRPr lang="en-US" alt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C50AC-931B-4E91-8E3F-42DE82A84B9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4738" y="228600"/>
            <a:ext cx="7231062" cy="762000"/>
          </a:xfrm>
          <a:noFill/>
        </p:spPr>
        <p:txBody>
          <a:bodyPr lIns="92075" tIns="46038" rIns="92075" bIns="46038"/>
          <a:lstStyle/>
          <a:p>
            <a:r>
              <a:rPr lang="en-US" altLang="en-US" dirty="0" err="1" smtClean="0"/>
              <a:t>Tcptrace</a:t>
            </a:r>
            <a:r>
              <a:rPr lang="en-US" altLang="en-US" dirty="0" smtClean="0"/>
              <a:t> </a:t>
            </a:r>
            <a:r>
              <a:rPr lang="en-US" altLang="en-US" dirty="0" smtClean="0"/>
              <a:t>Graphs</a:t>
            </a:r>
            <a:endParaRPr lang="en-US" altLang="en-US" dirty="0" smtClean="0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5213"/>
            <a:ext cx="7962900" cy="510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48" name="Straight Arrow Connector 3"/>
          <p:cNvCxnSpPr>
            <a:cxnSpLocks noChangeShapeType="1"/>
          </p:cNvCxnSpPr>
          <p:nvPr/>
        </p:nvCxnSpPr>
        <p:spPr bwMode="auto">
          <a:xfrm flipH="1" flipV="1">
            <a:off x="4953000" y="4648200"/>
            <a:ext cx="228600" cy="381000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49" name="Straight Arrow Connector 7"/>
          <p:cNvCxnSpPr>
            <a:cxnSpLocks noChangeShapeType="1"/>
          </p:cNvCxnSpPr>
          <p:nvPr/>
        </p:nvCxnSpPr>
        <p:spPr bwMode="auto">
          <a:xfrm flipH="1" flipV="1">
            <a:off x="4743450" y="4775200"/>
            <a:ext cx="228600" cy="381000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0" name="TextBox 4"/>
          <p:cNvSpPr txBox="1">
            <a:spLocks noChangeArrowheads="1"/>
          </p:cNvSpPr>
          <p:nvPr/>
        </p:nvSpPr>
        <p:spPr bwMode="auto">
          <a:xfrm>
            <a:off x="4743450" y="5149850"/>
            <a:ext cx="234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C00000"/>
                </a:solidFill>
              </a:rPr>
              <a:t>TCP data packets</a:t>
            </a:r>
          </a:p>
        </p:txBody>
      </p:sp>
      <p:cxnSp>
        <p:nvCxnSpPr>
          <p:cNvPr id="6151" name="Straight Arrow Connector 9"/>
          <p:cNvCxnSpPr>
            <a:cxnSpLocks noChangeShapeType="1"/>
          </p:cNvCxnSpPr>
          <p:nvPr/>
        </p:nvCxnSpPr>
        <p:spPr bwMode="auto">
          <a:xfrm>
            <a:off x="3962400" y="3276600"/>
            <a:ext cx="0" cy="395288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2" name="TextBox 11"/>
          <p:cNvSpPr txBox="1">
            <a:spLocks noChangeArrowheads="1"/>
          </p:cNvSpPr>
          <p:nvPr/>
        </p:nvSpPr>
        <p:spPr bwMode="auto">
          <a:xfrm>
            <a:off x="2790825" y="2446338"/>
            <a:ext cx="27717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C00000"/>
                </a:solidFill>
              </a:rPr>
              <a:t>Last byte in current </a:t>
            </a:r>
          </a:p>
          <a:p>
            <a:pPr eaLnBrk="1" hangingPunct="1"/>
            <a:r>
              <a:rPr lang="en-US" altLang="en-US">
                <a:solidFill>
                  <a:srgbClr val="C00000"/>
                </a:solidFill>
              </a:rPr>
              <a:t>TCP window</a:t>
            </a:r>
          </a:p>
        </p:txBody>
      </p:sp>
      <p:cxnSp>
        <p:nvCxnSpPr>
          <p:cNvPr id="6153" name="Straight Arrow Connector 12"/>
          <p:cNvCxnSpPr>
            <a:cxnSpLocks noChangeShapeType="1"/>
          </p:cNvCxnSpPr>
          <p:nvPr/>
        </p:nvCxnSpPr>
        <p:spPr bwMode="auto">
          <a:xfrm>
            <a:off x="5907088" y="4114800"/>
            <a:ext cx="0" cy="395288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4" name="TextBox 13"/>
          <p:cNvSpPr txBox="1">
            <a:spLocks noChangeArrowheads="1"/>
          </p:cNvSpPr>
          <p:nvPr/>
        </p:nvSpPr>
        <p:spPr bwMode="auto">
          <a:xfrm>
            <a:off x="4837113" y="3630613"/>
            <a:ext cx="2409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C00000"/>
                </a:solidFill>
              </a:rPr>
              <a:t>Last ACK recv’d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C50AC-931B-4E91-8E3F-42DE82A84B9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4738" y="228600"/>
            <a:ext cx="7231062" cy="762000"/>
          </a:xfrm>
          <a:noFill/>
        </p:spPr>
        <p:txBody>
          <a:bodyPr lIns="92075" tIns="46038" rIns="92075" bIns="46038"/>
          <a:lstStyle/>
          <a:p>
            <a:r>
              <a:rPr lang="en-US" altLang="en-US" smtClean="0"/>
              <a:t>Packet Loss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63"/>
          <a:stretch>
            <a:fillRect/>
          </a:stretch>
        </p:blipFill>
        <p:spPr bwMode="auto">
          <a:xfrm>
            <a:off x="152400" y="1447800"/>
            <a:ext cx="875188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Oval 1"/>
          <p:cNvSpPr>
            <a:spLocks noChangeArrowheads="1"/>
          </p:cNvSpPr>
          <p:nvPr/>
        </p:nvSpPr>
        <p:spPr bwMode="auto">
          <a:xfrm>
            <a:off x="3733800" y="4214813"/>
            <a:ext cx="228600" cy="228600"/>
          </a:xfrm>
          <a:prstGeom prst="ellipse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73" name="Oval 15"/>
          <p:cNvSpPr>
            <a:spLocks noChangeArrowheads="1"/>
          </p:cNvSpPr>
          <p:nvPr/>
        </p:nvSpPr>
        <p:spPr bwMode="auto">
          <a:xfrm>
            <a:off x="5181600" y="4227513"/>
            <a:ext cx="228600" cy="228600"/>
          </a:xfrm>
          <a:prstGeom prst="ellipse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74" name="Oval 16"/>
          <p:cNvSpPr>
            <a:spLocks noChangeArrowheads="1"/>
          </p:cNvSpPr>
          <p:nvPr/>
        </p:nvSpPr>
        <p:spPr bwMode="auto">
          <a:xfrm>
            <a:off x="4414838" y="4227513"/>
            <a:ext cx="228600" cy="228600"/>
          </a:xfrm>
          <a:prstGeom prst="ellipse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75" name="Oval 17"/>
          <p:cNvSpPr>
            <a:spLocks noChangeArrowheads="1"/>
          </p:cNvSpPr>
          <p:nvPr/>
        </p:nvSpPr>
        <p:spPr bwMode="auto">
          <a:xfrm>
            <a:off x="5638800" y="4227513"/>
            <a:ext cx="228600" cy="228600"/>
          </a:xfrm>
          <a:prstGeom prst="ellipse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851275" y="4465638"/>
            <a:ext cx="2343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C00000"/>
                </a:solidFill>
              </a:rPr>
              <a:t>Duplicate ACKs</a:t>
            </a:r>
          </a:p>
        </p:txBody>
      </p:sp>
      <p:sp>
        <p:nvSpPr>
          <p:cNvPr id="7177" name="Oval 19"/>
          <p:cNvSpPr>
            <a:spLocks noChangeArrowheads="1"/>
          </p:cNvSpPr>
          <p:nvPr/>
        </p:nvSpPr>
        <p:spPr bwMode="auto">
          <a:xfrm>
            <a:off x="8001000" y="4151313"/>
            <a:ext cx="228600" cy="228600"/>
          </a:xfrm>
          <a:prstGeom prst="ellipse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78" name="TextBox 20"/>
          <p:cNvSpPr txBox="1">
            <a:spLocks noChangeArrowheads="1"/>
          </p:cNvSpPr>
          <p:nvPr/>
        </p:nvSpPr>
        <p:spPr bwMode="auto">
          <a:xfrm>
            <a:off x="6934200" y="4443413"/>
            <a:ext cx="1814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C00000"/>
                </a:solidFill>
              </a:rPr>
              <a:t>Retransmission</a:t>
            </a:r>
            <a:endParaRPr lang="en-US" altLang="en-US">
              <a:solidFill>
                <a:srgbClr val="C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C50AC-931B-4E91-8E3F-42DE82A84B9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89"/>
          <a:stretch>
            <a:fillRect/>
          </a:stretch>
        </p:blipFill>
        <p:spPr bwMode="auto">
          <a:xfrm>
            <a:off x="762000" y="1752600"/>
            <a:ext cx="8156575" cy="353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223963" y="457200"/>
            <a:ext cx="7231062" cy="762000"/>
          </a:xfrm>
          <a:noFill/>
        </p:spPr>
        <p:txBody>
          <a:bodyPr lIns="92075" tIns="46038" rIns="92075" bIns="46038"/>
          <a:lstStyle/>
          <a:p>
            <a:r>
              <a:rPr lang="en-US" altLang="en-US" smtClean="0"/>
              <a:t>Zero Window with Probing</a:t>
            </a:r>
          </a:p>
        </p:txBody>
      </p:sp>
      <p:sp>
        <p:nvSpPr>
          <p:cNvPr id="8196" name="Oval 19"/>
          <p:cNvSpPr>
            <a:spLocks noChangeArrowheads="1"/>
          </p:cNvSpPr>
          <p:nvPr/>
        </p:nvSpPr>
        <p:spPr bwMode="auto">
          <a:xfrm>
            <a:off x="3370263" y="2895600"/>
            <a:ext cx="228600" cy="228600"/>
          </a:xfrm>
          <a:prstGeom prst="ellipse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4419600" y="3490913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C00000"/>
                </a:solidFill>
              </a:rPr>
              <a:t>Probes</a:t>
            </a:r>
          </a:p>
        </p:txBody>
      </p:sp>
      <p:sp>
        <p:nvSpPr>
          <p:cNvPr id="8198" name="Oval 12"/>
          <p:cNvSpPr>
            <a:spLocks noChangeArrowheads="1"/>
          </p:cNvSpPr>
          <p:nvPr/>
        </p:nvSpPr>
        <p:spPr bwMode="auto">
          <a:xfrm>
            <a:off x="6477000" y="2933700"/>
            <a:ext cx="228600" cy="228600"/>
          </a:xfrm>
          <a:prstGeom prst="ellipse">
            <a:avLst/>
          </a:prstGeom>
          <a:noFill/>
          <a:ln w="25400" algn="ctr">
            <a:solidFill>
              <a:srgbClr val="C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TDC 562 Wireshark TCP Graphs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C50AC-931B-4E91-8E3F-42DE82A84B9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C:\MSOFFICE\Templates\Office 95 Templates\Blank Presentation.pot</Template>
  <TotalTime>59481138</TotalTime>
  <Pages>97</Pages>
  <Words>268</Words>
  <Application>Microsoft Office PowerPoint</Application>
  <PresentationFormat>On-screen Show (4:3)</PresentationFormat>
  <Paragraphs>61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 Unicode MS</vt:lpstr>
      <vt:lpstr>Times New Roman</vt:lpstr>
      <vt:lpstr>Wingdings</vt:lpstr>
      <vt:lpstr>Blank Presentation</vt:lpstr>
      <vt:lpstr> </vt:lpstr>
      <vt:lpstr>Wireshark TCP Graphs</vt:lpstr>
      <vt:lpstr>Tcptrace Graphs</vt:lpstr>
      <vt:lpstr>Tcptrace Graphs</vt:lpstr>
      <vt:lpstr>Tcptrace Graphs</vt:lpstr>
      <vt:lpstr>Packet Loss</vt:lpstr>
      <vt:lpstr>Zero Window with Probing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Greg Brewster</dc:creator>
  <cp:lastModifiedBy>Buchholz, Dale</cp:lastModifiedBy>
  <cp:revision>156</cp:revision>
  <cp:lastPrinted>2012-04-05T21:26:42Z</cp:lastPrinted>
  <dcterms:created xsi:type="dcterms:W3CDTF">1995-06-02T22:16:36Z</dcterms:created>
  <dcterms:modified xsi:type="dcterms:W3CDTF">2020-01-24T05:27:10Z</dcterms:modified>
</cp:coreProperties>
</file>