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5"/>
  </p:notesMasterIdLst>
  <p:sldIdLst>
    <p:sldId id="402" r:id="rId5"/>
    <p:sldId id="424" r:id="rId6"/>
    <p:sldId id="423" r:id="rId7"/>
    <p:sldId id="425" r:id="rId8"/>
    <p:sldId id="426" r:id="rId9"/>
    <p:sldId id="427" r:id="rId10"/>
    <p:sldId id="429" r:id="rId11"/>
    <p:sldId id="428" r:id="rId12"/>
    <p:sldId id="422" r:id="rId13"/>
    <p:sldId id="411" r:id="rId14"/>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3265"/>
    <a:srgbClr val="98CA00"/>
    <a:srgbClr val="FECA31"/>
    <a:srgbClr val="FE3131"/>
    <a:srgbClr val="980098"/>
    <a:srgbClr val="34599C"/>
    <a:srgbClr val="0066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6F95B20-9C1B-4B58-BC1D-A05D1C57CF44}" v="100" dt="2022-01-17T15:44:03.3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20" autoAdjust="0"/>
    <p:restoredTop sz="86977" autoAdjust="0"/>
  </p:normalViewPr>
  <p:slideViewPr>
    <p:cSldViewPr snapToGrid="0" snapToObjects="1">
      <p:cViewPr varScale="1">
        <p:scale>
          <a:sx n="129" d="100"/>
          <a:sy n="129" d="100"/>
        </p:scale>
        <p:origin x="44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ADB949-2F28-4E5A-A30E-C237D6D5283E}" type="datetimeFigureOut">
              <a:rPr lang="en-GB" smtClean="0"/>
              <a:t>18/04/2022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48A9E8-F96D-4D47-8B2F-547021A6FFDB}" type="slidenum">
              <a:rPr lang="en-GB" smtClean="0"/>
              <a:t>‹#›</a:t>
            </a:fld>
            <a:endParaRPr lang="en-GB"/>
          </a:p>
        </p:txBody>
      </p:sp>
    </p:spTree>
    <p:extLst>
      <p:ext uri="{BB962C8B-B14F-4D97-AF65-F5344CB8AC3E}">
        <p14:creationId xmlns:p14="http://schemas.microsoft.com/office/powerpoint/2010/main" val="4038460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normAutofit/>
          </a:bodyPr>
          <a:lstStyle>
            <a:lvl1pPr algn="ctr">
              <a:defRPr sz="28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normAutofit/>
          </a:bodyPr>
          <a:lstStyle>
            <a:lvl1pPr marL="0" indent="0" algn="ctr">
              <a:buNone/>
              <a:defRPr sz="2000">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72C267-1D3F-A642-9FD6-0192604797DF}" type="datetimeFigureOut">
              <a:rPr lang="en-US" smtClean="0"/>
              <a:t>4/18/22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17AFF1-1D8A-394A-898D-E0FE52356337}" type="slidenum">
              <a:rPr lang="en-US" smtClean="0"/>
              <a:t>‹#›</a:t>
            </a:fld>
            <a:endParaRPr lang="en-US"/>
          </a:p>
        </p:txBody>
      </p:sp>
    </p:spTree>
    <p:extLst>
      <p:ext uri="{BB962C8B-B14F-4D97-AF65-F5344CB8AC3E}">
        <p14:creationId xmlns:p14="http://schemas.microsoft.com/office/powerpoint/2010/main" val="849183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19634" y="337689"/>
            <a:ext cx="7886700" cy="718937"/>
          </a:xfrm>
        </p:spPr>
        <p:txBody>
          <a:bodyPr anchor="t" anchorCtr="0">
            <a:normAutofit/>
          </a:bodyPr>
          <a:lstStyle>
            <a:lvl1pPr>
              <a:defRPr sz="2200" b="1">
                <a:solidFill>
                  <a:schemeClr val="tx1">
                    <a:lumMod val="85000"/>
                    <a:lumOff val="15000"/>
                  </a:schemeClr>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432695" y="1114496"/>
            <a:ext cx="7886700" cy="3263504"/>
          </a:xfrm>
        </p:spPr>
        <p:txBody>
          <a:bodyPr>
            <a:normAutofit/>
          </a:bodyPr>
          <a:lstStyle>
            <a:lvl1pPr marL="171450" indent="-171450">
              <a:lnSpc>
                <a:spcPct val="150000"/>
              </a:lnSpc>
              <a:buClr>
                <a:schemeClr val="tx1">
                  <a:lumMod val="85000"/>
                  <a:lumOff val="15000"/>
                </a:schemeClr>
              </a:buClr>
              <a:buSzPct val="90000"/>
              <a:buFont typeface="Wingdings" panose="05000000000000000000" pitchFamily="2" charset="2"/>
              <a:buChar char="§"/>
              <a:defRPr sz="1600">
                <a:solidFill>
                  <a:schemeClr val="tx1">
                    <a:lumMod val="85000"/>
                    <a:lumOff val="15000"/>
                  </a:schemeClr>
                </a:solidFill>
                <a:latin typeface="Arial" panose="020B0604020202020204" pitchFamily="34" charset="0"/>
                <a:cs typeface="Arial" panose="020B0604020202020204" pitchFamily="34" charset="0"/>
              </a:defRPr>
            </a:lvl1pPr>
            <a:lvl2pPr marL="514350" indent="-171450">
              <a:lnSpc>
                <a:spcPct val="100000"/>
              </a:lnSpc>
              <a:buClr>
                <a:schemeClr val="tx1">
                  <a:lumMod val="85000"/>
                  <a:lumOff val="15000"/>
                </a:schemeClr>
              </a:buClr>
              <a:buSzPct val="90000"/>
              <a:buFont typeface="Wingdings" panose="05000000000000000000" pitchFamily="2" charset="2"/>
              <a:buChar char="§"/>
              <a:defRPr sz="1200">
                <a:solidFill>
                  <a:schemeClr val="tx1">
                    <a:lumMod val="85000"/>
                    <a:lumOff val="15000"/>
                  </a:schemeClr>
                </a:solidFill>
                <a:latin typeface="Arial" panose="020B0604020202020204" pitchFamily="34" charset="0"/>
                <a:cs typeface="Arial" panose="020B0604020202020204" pitchFamily="34" charset="0"/>
              </a:defRPr>
            </a:lvl2pPr>
            <a:lvl3pPr marL="857250" indent="-171450">
              <a:lnSpc>
                <a:spcPct val="100000"/>
              </a:lnSpc>
              <a:buClr>
                <a:schemeClr val="tx1">
                  <a:lumMod val="85000"/>
                  <a:lumOff val="15000"/>
                </a:schemeClr>
              </a:buClr>
              <a:buSzPct val="90000"/>
              <a:buFont typeface="Wingdings" panose="05000000000000000000" pitchFamily="2" charset="2"/>
              <a:buChar char="§"/>
              <a:defRPr sz="1100">
                <a:solidFill>
                  <a:schemeClr val="tx1">
                    <a:lumMod val="85000"/>
                    <a:lumOff val="15000"/>
                  </a:schemeClr>
                </a:solidFill>
                <a:latin typeface="Arial" panose="020B0604020202020204" pitchFamily="34" charset="0"/>
                <a:cs typeface="Arial" panose="020B0604020202020204" pitchFamily="34" charset="0"/>
              </a:defRPr>
            </a:lvl3pPr>
            <a:lvl4pPr marL="1200150" indent="-171450">
              <a:lnSpc>
                <a:spcPct val="100000"/>
              </a:lnSpc>
              <a:buClr>
                <a:schemeClr val="tx1">
                  <a:lumMod val="85000"/>
                  <a:lumOff val="15000"/>
                </a:schemeClr>
              </a:buClr>
              <a:buSzPct val="90000"/>
              <a:buFont typeface="Wingdings" panose="05000000000000000000" pitchFamily="2" charset="2"/>
              <a:buChar char="§"/>
              <a:defRPr sz="1050">
                <a:solidFill>
                  <a:schemeClr val="tx1">
                    <a:lumMod val="85000"/>
                    <a:lumOff val="15000"/>
                  </a:schemeClr>
                </a:solidFill>
                <a:latin typeface="Arial" panose="020B0604020202020204" pitchFamily="34" charset="0"/>
                <a:cs typeface="Arial" panose="020B0604020202020204" pitchFamily="34" charset="0"/>
              </a:defRPr>
            </a:lvl4pPr>
            <a:lvl5pPr marL="1543050" indent="-171450">
              <a:lnSpc>
                <a:spcPct val="100000"/>
              </a:lnSpc>
              <a:buClr>
                <a:schemeClr val="tx1">
                  <a:lumMod val="85000"/>
                  <a:lumOff val="15000"/>
                </a:schemeClr>
              </a:buClr>
              <a:buSzPct val="90000"/>
              <a:buFont typeface="Wingdings" panose="05000000000000000000" pitchFamily="2" charset="2"/>
              <a:buChar char="§"/>
              <a:defRPr sz="1050">
                <a:solidFill>
                  <a:schemeClr val="tx1">
                    <a:lumMod val="85000"/>
                    <a:lumOff val="15000"/>
                  </a:schemeClr>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372C267-1D3F-A642-9FD6-0192604797DF}" type="datetimeFigureOut">
              <a:rPr lang="en-US" smtClean="0"/>
              <a:t>4/18/22</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17AFF1-1D8A-394A-898D-E0FE52356337}" type="slidenum">
              <a:rPr lang="en-US" smtClean="0"/>
              <a:t>‹#›</a:t>
            </a:fld>
            <a:endParaRPr lang="en-US"/>
          </a:p>
        </p:txBody>
      </p:sp>
    </p:spTree>
    <p:extLst>
      <p:ext uri="{BB962C8B-B14F-4D97-AF65-F5344CB8AC3E}">
        <p14:creationId xmlns:p14="http://schemas.microsoft.com/office/powerpoint/2010/main" val="57304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normAutofit/>
          </a:bodyPr>
          <a:lstStyle>
            <a:lvl1pPr>
              <a:defRPr sz="28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normAutofit/>
          </a:bodyPr>
          <a:lstStyle>
            <a:lvl1pPr marL="0" indent="0">
              <a:buNone/>
              <a:defRPr sz="2000">
                <a:solidFill>
                  <a:schemeClr val="tx1">
                    <a:tint val="75000"/>
                  </a:schemeClr>
                </a:solidFill>
                <a:latin typeface="Arial" panose="020B0604020202020204" pitchFamily="34" charset="0"/>
                <a:cs typeface="Arial" panose="020B0604020202020204"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372C267-1D3F-A642-9FD6-0192604797DF}" type="datetimeFigureOut">
              <a:rPr lang="en-US" smtClean="0"/>
              <a:t>4/18/22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17AFF1-1D8A-394A-898D-E0FE52356337}" type="slidenum">
              <a:rPr lang="en-US" smtClean="0"/>
              <a:t>‹#›</a:t>
            </a:fld>
            <a:endParaRPr lang="en-US"/>
          </a:p>
        </p:txBody>
      </p:sp>
    </p:spTree>
    <p:extLst>
      <p:ext uri="{BB962C8B-B14F-4D97-AF65-F5344CB8AC3E}">
        <p14:creationId xmlns:p14="http://schemas.microsoft.com/office/powerpoint/2010/main" val="10434021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200" b="1">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18582" y="1369219"/>
            <a:ext cx="3886200" cy="3263504"/>
          </a:xfrm>
        </p:spPr>
        <p:txBody>
          <a:bodyPr>
            <a:normAutofit/>
          </a:bodyPr>
          <a:lstStyle>
            <a:lvl1pPr marL="171450" indent="-171450">
              <a:buFont typeface="Wingdings" panose="05000000000000000000" pitchFamily="2" charset="2"/>
              <a:buChar char="§"/>
              <a:defRPr sz="1600">
                <a:latin typeface="Arial" panose="020B0604020202020204" pitchFamily="34" charset="0"/>
                <a:cs typeface="Arial" panose="020B0604020202020204" pitchFamily="34" charset="0"/>
              </a:defRPr>
            </a:lvl1pPr>
            <a:lvl2pPr marL="514350" indent="-171450">
              <a:buFont typeface="Wingdings" panose="05000000000000000000" pitchFamily="2" charset="2"/>
              <a:buChar char="§"/>
              <a:defRPr sz="1200">
                <a:latin typeface="Arial" panose="020B0604020202020204" pitchFamily="34" charset="0"/>
                <a:cs typeface="Arial" panose="020B0604020202020204" pitchFamily="34" charset="0"/>
              </a:defRPr>
            </a:lvl2pPr>
            <a:lvl3pPr marL="857250" indent="-171450">
              <a:buFont typeface="Wingdings" panose="05000000000000000000" pitchFamily="2" charset="2"/>
              <a:buChar char="§"/>
              <a:defRPr sz="1100">
                <a:latin typeface="Arial" panose="020B0604020202020204" pitchFamily="34" charset="0"/>
                <a:cs typeface="Arial" panose="020B0604020202020204" pitchFamily="34" charset="0"/>
              </a:defRPr>
            </a:lvl3pPr>
            <a:lvl4pPr marL="1200150" indent="-171450">
              <a:buFont typeface="Wingdings" panose="05000000000000000000" pitchFamily="2" charset="2"/>
              <a:buChar char="§"/>
              <a:defRPr sz="1050">
                <a:latin typeface="Arial" panose="020B0604020202020204" pitchFamily="34" charset="0"/>
                <a:cs typeface="Arial" panose="020B0604020202020204" pitchFamily="34" charset="0"/>
              </a:defRPr>
            </a:lvl4pPr>
            <a:lvl5pPr marL="1543050" indent="-171450">
              <a:buFont typeface="Wingdings" panose="05000000000000000000" pitchFamily="2" charset="2"/>
              <a:buChar char="§"/>
              <a:defRPr sz="105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20626" y="1369219"/>
            <a:ext cx="4358849" cy="3263504"/>
          </a:xfrm>
        </p:spPr>
        <p:txBody>
          <a:bodyPr>
            <a:normAutofit/>
          </a:bodyPr>
          <a:lstStyle>
            <a:lvl1pPr marL="285750" indent="-285750">
              <a:buFont typeface="Wingdings" panose="05000000000000000000" pitchFamily="2" charset="2"/>
              <a:buChar char="§"/>
              <a:defRPr sz="1600">
                <a:latin typeface="Arial" panose="020B0604020202020204" pitchFamily="34" charset="0"/>
                <a:cs typeface="Arial" panose="020B0604020202020204" pitchFamily="34" charset="0"/>
              </a:defRPr>
            </a:lvl1pPr>
            <a:lvl2pPr marL="514350" indent="-171450">
              <a:buFont typeface="Wingdings" panose="05000000000000000000" pitchFamily="2" charset="2"/>
              <a:buChar char="§"/>
              <a:defRPr sz="1200">
                <a:latin typeface="Arial" panose="020B0604020202020204" pitchFamily="34" charset="0"/>
                <a:cs typeface="Arial" panose="020B0604020202020204" pitchFamily="34" charset="0"/>
              </a:defRPr>
            </a:lvl2pPr>
            <a:lvl3pPr marL="857250" indent="-171450">
              <a:buFont typeface="Wingdings" panose="05000000000000000000" pitchFamily="2" charset="2"/>
              <a:buChar char="§"/>
              <a:defRPr sz="1100">
                <a:latin typeface="Arial" panose="020B0604020202020204" pitchFamily="34" charset="0"/>
                <a:cs typeface="Arial" panose="020B0604020202020204" pitchFamily="34" charset="0"/>
              </a:defRPr>
            </a:lvl3pPr>
            <a:lvl4pPr marL="1200150" indent="-171450">
              <a:buFont typeface="Wingdings" panose="05000000000000000000" pitchFamily="2" charset="2"/>
              <a:buChar char="§"/>
              <a:defRPr sz="1050">
                <a:latin typeface="Arial" panose="020B0604020202020204" pitchFamily="34" charset="0"/>
                <a:cs typeface="Arial" panose="020B0604020202020204" pitchFamily="34" charset="0"/>
              </a:defRPr>
            </a:lvl4pPr>
            <a:lvl5pPr marL="1543050" indent="-171450">
              <a:buFont typeface="Wingdings" panose="05000000000000000000" pitchFamily="2" charset="2"/>
              <a:buChar char="§"/>
              <a:defRPr sz="105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372C267-1D3F-A642-9FD6-0192604797DF}" type="datetimeFigureOut">
              <a:rPr lang="en-US" smtClean="0"/>
              <a:t>4/18/22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17AFF1-1D8A-394A-898D-E0FE52356337}" type="slidenum">
              <a:rPr lang="en-US" smtClean="0"/>
              <a:t>‹#›</a:t>
            </a:fld>
            <a:endParaRPr lang="en-US"/>
          </a:p>
        </p:txBody>
      </p:sp>
    </p:spTree>
    <p:extLst>
      <p:ext uri="{BB962C8B-B14F-4D97-AF65-F5344CB8AC3E}">
        <p14:creationId xmlns:p14="http://schemas.microsoft.com/office/powerpoint/2010/main" val="108826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372C267-1D3F-A642-9FD6-0192604797DF}" type="datetimeFigureOut">
              <a:rPr lang="en-US" smtClean="0"/>
              <a:t>4/18/22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17AFF1-1D8A-394A-898D-E0FE52356337}" type="slidenum">
              <a:rPr lang="en-US" smtClean="0"/>
              <a:t>‹#›</a:t>
            </a:fld>
            <a:endParaRPr lang="en-US"/>
          </a:p>
        </p:txBody>
      </p:sp>
    </p:spTree>
    <p:extLst>
      <p:ext uri="{BB962C8B-B14F-4D97-AF65-F5344CB8AC3E}">
        <p14:creationId xmlns:p14="http://schemas.microsoft.com/office/powerpoint/2010/main" val="1283018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72C267-1D3F-A642-9FD6-0192604797DF}" type="datetimeFigureOut">
              <a:rPr lang="en-US" smtClean="0"/>
              <a:t>4/18/22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17AFF1-1D8A-394A-898D-E0FE52356337}" type="slidenum">
              <a:rPr lang="en-US" smtClean="0"/>
              <a:t>‹#›</a:t>
            </a:fld>
            <a:endParaRPr lang="en-US"/>
          </a:p>
        </p:txBody>
      </p:sp>
    </p:spTree>
    <p:extLst>
      <p:ext uri="{BB962C8B-B14F-4D97-AF65-F5344CB8AC3E}">
        <p14:creationId xmlns:p14="http://schemas.microsoft.com/office/powerpoint/2010/main" val="812529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t">
            <a:noAutofit/>
          </a:bodyPr>
          <a:lstStyle>
            <a:lvl1pPr>
              <a:defRPr sz="2800" b="1">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3887391" y="895865"/>
            <a:ext cx="4629150" cy="3499923"/>
          </a:xfrm>
        </p:spPr>
        <p:txBody>
          <a:bodyPr>
            <a:normAutofit/>
          </a:bodyPr>
          <a:lstStyle>
            <a:lvl1pPr marL="171450" indent="-171450">
              <a:buFont typeface="Wingdings" panose="05000000000000000000" pitchFamily="2" charset="2"/>
              <a:buChar char="§"/>
              <a:defRPr sz="1600">
                <a:latin typeface="Arial" panose="020B0604020202020204" pitchFamily="34" charset="0"/>
                <a:cs typeface="Arial" panose="020B0604020202020204" pitchFamily="34" charset="0"/>
              </a:defRPr>
            </a:lvl1pPr>
            <a:lvl2pPr marL="514350" indent="-171450">
              <a:buFont typeface="Wingdings" panose="05000000000000000000" pitchFamily="2" charset="2"/>
              <a:buChar char="§"/>
              <a:defRPr sz="1600">
                <a:latin typeface="Arial" panose="020B0604020202020204" pitchFamily="34" charset="0"/>
                <a:cs typeface="Arial" panose="020B0604020202020204" pitchFamily="34" charset="0"/>
              </a:defRPr>
            </a:lvl2pPr>
            <a:lvl3pPr marL="857250" indent="-171450">
              <a:buFont typeface="Wingdings" panose="05000000000000000000" pitchFamily="2" charset="2"/>
              <a:buChar char="§"/>
              <a:defRPr sz="1200">
                <a:latin typeface="Arial" panose="020B0604020202020204" pitchFamily="34" charset="0"/>
                <a:cs typeface="Arial" panose="020B0604020202020204" pitchFamily="34" charset="0"/>
              </a:defRPr>
            </a:lvl3pPr>
            <a:lvl4pPr marL="1200150" indent="-171450">
              <a:buFont typeface="Wingdings" panose="05000000000000000000" pitchFamily="2" charset="2"/>
              <a:buChar char="§"/>
              <a:defRPr sz="1100">
                <a:latin typeface="Arial" panose="020B0604020202020204" pitchFamily="34" charset="0"/>
                <a:cs typeface="Arial" panose="020B0604020202020204" pitchFamily="34" charset="0"/>
              </a:defRPr>
            </a:lvl4pPr>
            <a:lvl5pPr marL="1543050" indent="-171450">
              <a:buFont typeface="Wingdings" panose="05000000000000000000" pitchFamily="2" charset="2"/>
              <a:buChar char="§"/>
              <a:defRPr sz="1100">
                <a:latin typeface="Arial" panose="020B0604020202020204" pitchFamily="34" charset="0"/>
                <a:cs typeface="Arial" panose="020B0604020202020204" pitchFamily="34" charset="0"/>
              </a:defRPr>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normAutofit/>
          </a:bodyPr>
          <a:lstStyle>
            <a:lvl1pPr marL="0" indent="0">
              <a:buNone/>
              <a:defRPr sz="2000">
                <a:latin typeface="Arial" panose="020B0604020202020204" pitchFamily="34" charset="0"/>
                <a:cs typeface="Arial" panose="020B0604020202020204" pitchFamily="34" charset="0"/>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8372C267-1D3F-A642-9FD6-0192604797DF}" type="datetimeFigureOut">
              <a:rPr lang="en-US" smtClean="0"/>
              <a:t>4/18/22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17AFF1-1D8A-394A-898D-E0FE52356337}" type="slidenum">
              <a:rPr lang="en-US" smtClean="0"/>
              <a:t>‹#›</a:t>
            </a:fld>
            <a:endParaRPr lang="en-US"/>
          </a:p>
        </p:txBody>
      </p:sp>
    </p:spTree>
    <p:extLst>
      <p:ext uri="{BB962C8B-B14F-4D97-AF65-F5344CB8AC3E}">
        <p14:creationId xmlns:p14="http://schemas.microsoft.com/office/powerpoint/2010/main" val="329702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t">
            <a:normAutofit/>
          </a:bodyPr>
          <a:lstStyle>
            <a:lvl1pPr>
              <a:defRPr sz="2800" b="1">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32935"/>
            <a:ext cx="4629150" cy="3462853"/>
          </a:xfrm>
        </p:spPr>
        <p:txBody>
          <a:bodyPr anchor="t"/>
          <a:lstStyle>
            <a:lvl1pPr marL="0" indent="0">
              <a:buNone/>
              <a:defRPr sz="2400">
                <a:latin typeface="Arial" panose="020B0604020202020204" pitchFamily="34" charset="0"/>
                <a:cs typeface="Arial" panose="020B0604020202020204" pitchFamily="34" charset="0"/>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normAutofit/>
          </a:bodyPr>
          <a:lstStyle>
            <a:lvl1pPr marL="0" indent="0">
              <a:buNone/>
              <a:defRPr sz="2000">
                <a:latin typeface="Arial" panose="020B0604020202020204" pitchFamily="34" charset="0"/>
                <a:cs typeface="Arial" panose="020B0604020202020204" pitchFamily="34" charset="0"/>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8372C267-1D3F-A642-9FD6-0192604797DF}" type="datetimeFigureOut">
              <a:rPr lang="en-US" smtClean="0"/>
              <a:t>4/18/22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17AFF1-1D8A-394A-898D-E0FE52356337}" type="slidenum">
              <a:rPr lang="en-US" smtClean="0"/>
              <a:t>‹#›</a:t>
            </a:fld>
            <a:endParaRPr lang="en-US"/>
          </a:p>
        </p:txBody>
      </p:sp>
    </p:spTree>
    <p:extLst>
      <p:ext uri="{BB962C8B-B14F-4D97-AF65-F5344CB8AC3E}">
        <p14:creationId xmlns:p14="http://schemas.microsoft.com/office/powerpoint/2010/main" val="805570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tif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5702593" y="1566610"/>
            <a:ext cx="3029517" cy="3576889"/>
          </a:xfrm>
          <a:prstGeom prst="rect">
            <a:avLst/>
          </a:prstGeom>
        </p:spPr>
      </p:pic>
      <p:sp>
        <p:nvSpPr>
          <p:cNvPr id="3" name="Text Placeholder 2"/>
          <p:cNvSpPr>
            <a:spLocks noGrp="1"/>
          </p:cNvSpPr>
          <p:nvPr>
            <p:ph type="body" idx="1"/>
          </p:nvPr>
        </p:nvSpPr>
        <p:spPr>
          <a:xfrm>
            <a:off x="430936" y="1220941"/>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Placeholder 1"/>
          <p:cNvSpPr>
            <a:spLocks noGrp="1"/>
          </p:cNvSpPr>
          <p:nvPr>
            <p:ph type="title"/>
          </p:nvPr>
        </p:nvSpPr>
        <p:spPr>
          <a:xfrm>
            <a:off x="418582" y="51427"/>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8372C267-1D3F-A642-9FD6-0192604797DF}" type="datetimeFigureOut">
              <a:rPr lang="en-US" smtClean="0"/>
              <a:t>4/18/22</a:t>
            </a:fld>
            <a:endParaRPr 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8C17AFF1-1D8A-394A-898D-E0FE52356337}" type="slidenum">
              <a:rPr lang="en-US" smtClean="0"/>
              <a:t>‹#›</a:t>
            </a:fld>
            <a:endParaRPr lang="en-US"/>
          </a:p>
        </p:txBody>
      </p:sp>
      <p:pic>
        <p:nvPicPr>
          <p:cNvPr id="7" name="Picture 6"/>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7128933" y="321400"/>
            <a:ext cx="1709022" cy="480235"/>
          </a:xfrm>
          <a:prstGeom prst="rect">
            <a:avLst/>
          </a:prstGeom>
        </p:spPr>
      </p:pic>
      <p:pic>
        <p:nvPicPr>
          <p:cNvPr id="8" name="Picture 7"/>
          <p:cNvPicPr>
            <a:picLocks noChangeAspect="1"/>
          </p:cNvPicPr>
          <p:nvPr userDrawn="1"/>
        </p:nvPicPr>
        <p:blipFill>
          <a:blip r:embed="rId12"/>
          <a:stretch>
            <a:fillRect/>
          </a:stretch>
        </p:blipFill>
        <p:spPr>
          <a:xfrm>
            <a:off x="5486556" y="4522418"/>
            <a:ext cx="3461589" cy="518689"/>
          </a:xfrm>
          <a:prstGeom prst="rect">
            <a:avLst/>
          </a:prstGeom>
        </p:spPr>
      </p:pic>
    </p:spTree>
    <p:extLst>
      <p:ext uri="{BB962C8B-B14F-4D97-AF65-F5344CB8AC3E}">
        <p14:creationId xmlns:p14="http://schemas.microsoft.com/office/powerpoint/2010/main" val="6099118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6" r:id="rId5"/>
    <p:sldLayoutId id="2147483667" r:id="rId6"/>
    <p:sldLayoutId id="2147483668" r:id="rId7"/>
    <p:sldLayoutId id="2147483669" r:id="rId8"/>
  </p:sldLayoutIdLst>
  <p:txStyles>
    <p:titleStyle>
      <a:lvl1pPr algn="l" defTabSz="685800" rtl="0" eaLnBrk="1" latinLnBrk="0" hangingPunct="1">
        <a:lnSpc>
          <a:spcPct val="90000"/>
        </a:lnSpc>
        <a:spcBef>
          <a:spcPct val="0"/>
        </a:spcBef>
        <a:buNone/>
        <a:defRPr sz="2200" b="1" kern="1200">
          <a:solidFill>
            <a:schemeClr val="tx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Wingdings" panose="05000000000000000000" pitchFamily="2" charset="2"/>
        <a:buChar char="§"/>
        <a:defRPr sz="16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Wingdings" panose="05000000000000000000" pitchFamily="2" charset="2"/>
        <a:buChar char="§"/>
        <a:defRPr sz="11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Wingdings" panose="05000000000000000000" pitchFamily="2" charset="2"/>
        <a:buChar char="§"/>
        <a:defRPr sz="105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Wingdings" panose="05000000000000000000" pitchFamily="2" charset="2"/>
        <a:buChar char="§"/>
        <a:defRPr sz="10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hyperlink" Target="https://www.coventry.ac.uk/study-at-coventry/student-support/academic-support/centre-for-academic-writin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8" name="Rectangle 7"/>
          <p:cNvSpPr/>
          <p:nvPr/>
        </p:nvSpPr>
        <p:spPr>
          <a:xfrm>
            <a:off x="0" y="4177295"/>
            <a:ext cx="9144000" cy="966205"/>
          </a:xfrm>
          <a:prstGeom prst="rect">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60164" y="346669"/>
            <a:ext cx="1753011" cy="492595"/>
          </a:xfrm>
          <a:prstGeom prst="rect">
            <a:avLst/>
          </a:prstGeom>
        </p:spPr>
      </p:pic>
      <p:sp>
        <p:nvSpPr>
          <p:cNvPr id="10" name="Title 1"/>
          <p:cNvSpPr txBox="1">
            <a:spLocks/>
          </p:cNvSpPr>
          <p:nvPr/>
        </p:nvSpPr>
        <p:spPr bwMode="auto">
          <a:xfrm>
            <a:off x="162238" y="4004498"/>
            <a:ext cx="8791262" cy="89390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altLang="en-US" sz="2800" b="1" dirty="0">
                <a:solidFill>
                  <a:schemeClr val="bg1"/>
                </a:solidFill>
                <a:latin typeface="Arial" panose="020B0604020202020204" pitchFamily="34" charset="0"/>
                <a:cs typeface="Arial" panose="020B0604020202020204" pitchFamily="34" charset="0"/>
              </a:rPr>
              <a:t>5011CEM Big Data Programming Project</a:t>
            </a:r>
          </a:p>
          <a:p>
            <a:r>
              <a:rPr lang="en-GB" altLang="en-US" sz="2800" b="1">
                <a:solidFill>
                  <a:schemeClr val="bg1"/>
                </a:solidFill>
                <a:latin typeface="Arial" panose="020B0604020202020204" pitchFamily="34" charset="0"/>
                <a:cs typeface="Arial" panose="020B0604020202020204" pitchFamily="34" charset="0"/>
              </a:rPr>
              <a:t>Project </a:t>
            </a:r>
            <a:r>
              <a:rPr lang="en-GB" altLang="en-US" sz="2800" b="1" dirty="0">
                <a:solidFill>
                  <a:schemeClr val="bg1"/>
                </a:solidFill>
                <a:latin typeface="Arial" panose="020B0604020202020204" pitchFamily="34" charset="0"/>
                <a:cs typeface="Arial" panose="020B0604020202020204" pitchFamily="34" charset="0"/>
              </a:rPr>
              <a:t>Guidance</a:t>
            </a:r>
          </a:p>
          <a:p>
            <a:r>
              <a:rPr lang="en-GB" altLang="en-US" sz="2000" b="1" dirty="0">
                <a:solidFill>
                  <a:schemeClr val="bg1"/>
                </a:solidFill>
                <a:latin typeface="Arial" panose="020B0604020202020204" pitchFamily="34" charset="0"/>
                <a:cs typeface="Arial" panose="020B0604020202020204" pitchFamily="34" charset="0"/>
              </a:rPr>
              <a:t>Dr Richard Hyde</a:t>
            </a:r>
          </a:p>
        </p:txBody>
      </p:sp>
    </p:spTree>
    <p:extLst>
      <p:ext uri="{BB962C8B-B14F-4D97-AF65-F5344CB8AC3E}">
        <p14:creationId xmlns:p14="http://schemas.microsoft.com/office/powerpoint/2010/main" val="39998239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marL="0" indent="0" algn="ctr">
              <a:buNone/>
            </a:pPr>
            <a:endParaRPr lang="en-GB" sz="3200" dirty="0"/>
          </a:p>
          <a:p>
            <a:pPr marL="0" indent="0" algn="ctr">
              <a:buNone/>
            </a:pPr>
            <a:r>
              <a:rPr lang="en-GB" sz="3200" dirty="0"/>
              <a:t>END</a:t>
            </a:r>
          </a:p>
        </p:txBody>
      </p:sp>
    </p:spTree>
    <p:extLst>
      <p:ext uri="{BB962C8B-B14F-4D97-AF65-F5344CB8AC3E}">
        <p14:creationId xmlns:p14="http://schemas.microsoft.com/office/powerpoint/2010/main" val="22212414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8AA04-03FB-4DC7-80BA-54D70739EC39}"/>
              </a:ext>
            </a:extLst>
          </p:cNvPr>
          <p:cNvSpPr>
            <a:spLocks noGrp="1"/>
          </p:cNvSpPr>
          <p:nvPr>
            <p:ph type="title"/>
          </p:nvPr>
        </p:nvSpPr>
        <p:spPr/>
        <p:txBody>
          <a:bodyPr/>
          <a:lstStyle/>
          <a:p>
            <a:r>
              <a:rPr lang="en-GB" dirty="0"/>
              <a:t>Project Scenario</a:t>
            </a:r>
          </a:p>
        </p:txBody>
      </p:sp>
      <p:sp>
        <p:nvSpPr>
          <p:cNvPr id="3" name="Content Placeholder 2">
            <a:extLst>
              <a:ext uri="{FF2B5EF4-FFF2-40B4-BE49-F238E27FC236}">
                <a16:creationId xmlns:a16="http://schemas.microsoft.com/office/drawing/2014/main" id="{19FC3F36-761B-4989-81B1-2B7E0F10DE86}"/>
              </a:ext>
            </a:extLst>
          </p:cNvPr>
          <p:cNvSpPr>
            <a:spLocks noGrp="1"/>
          </p:cNvSpPr>
          <p:nvPr>
            <p:ph idx="1"/>
          </p:nvPr>
        </p:nvSpPr>
        <p:spPr>
          <a:xfrm>
            <a:off x="432695" y="1114496"/>
            <a:ext cx="7886700" cy="3577820"/>
          </a:xfrm>
        </p:spPr>
        <p:txBody>
          <a:bodyPr>
            <a:normAutofit fontScale="77500" lnSpcReduction="20000"/>
          </a:bodyPr>
          <a:lstStyle/>
          <a:p>
            <a:r>
              <a:rPr lang="en-GB" dirty="0"/>
              <a:t>You have been approached by a client who analysis atmospheric science data and climate models.</a:t>
            </a:r>
          </a:p>
          <a:p>
            <a:pPr lvl="1"/>
            <a:r>
              <a:rPr lang="en-GB" dirty="0"/>
              <a:t>They have developed a new analysis technique, but it takes too long to run for them to use it.</a:t>
            </a:r>
          </a:p>
          <a:p>
            <a:pPr lvl="1"/>
            <a:r>
              <a:rPr lang="en-GB" dirty="0"/>
              <a:t>They have asked you to investigate the use of big data techniques to reduce the processing time.</a:t>
            </a:r>
          </a:p>
          <a:p>
            <a:r>
              <a:rPr lang="en-GB" dirty="0"/>
              <a:t>They have a large volume of data to process, and the analysis needs to be repeated frequently.</a:t>
            </a:r>
          </a:p>
          <a:p>
            <a:r>
              <a:rPr lang="en-GB" dirty="0"/>
              <a:t>They have the following basic requirements:</a:t>
            </a:r>
          </a:p>
          <a:p>
            <a:pPr lvl="1"/>
            <a:r>
              <a:rPr lang="en-GB" dirty="0"/>
              <a:t>Current analysis time is approximately 2.5 hours to analyse the climate model output data for a 1-hour time period.</a:t>
            </a:r>
          </a:p>
          <a:p>
            <a:pPr lvl="1"/>
            <a:r>
              <a:rPr lang="en-GB" dirty="0"/>
              <a:t>They wish to complete the analysis of the data for a 24-hour period (25 data sets) in under 2 hours.</a:t>
            </a:r>
          </a:p>
          <a:p>
            <a:pPr lvl="0"/>
            <a:r>
              <a:rPr lang="en-GB" dirty="0"/>
              <a:t>The data for a single day of model output is approximately 250MB.</a:t>
            </a:r>
          </a:p>
          <a:p>
            <a:pPr lvl="1"/>
            <a:r>
              <a:rPr lang="en-GB" dirty="0"/>
              <a:t>However, they have over 100 years worth of data to analyse making a total of over 9TB.</a:t>
            </a:r>
          </a:p>
          <a:p>
            <a:pPr lvl="1"/>
            <a:r>
              <a:rPr lang="en-GB" dirty="0"/>
              <a:t>It is not possible to hold on this in memory at one time, so the new process should load only 1 hour of data for processing at a time.</a:t>
            </a:r>
          </a:p>
          <a:p>
            <a:pPr lvl="1"/>
            <a:r>
              <a:rPr lang="en-GB" dirty="0"/>
              <a:t>If parallel processing is to occur, then 1 hour of data per worker can be loaded as needed.</a:t>
            </a:r>
          </a:p>
          <a:p>
            <a:r>
              <a:rPr lang="en-GB" dirty="0"/>
              <a:t>The data has been provided by the European Centre for Medium Range Weather Forecasts (ECMWF)</a:t>
            </a:r>
          </a:p>
          <a:p>
            <a:pPr marL="0" indent="0">
              <a:buNone/>
            </a:pPr>
            <a:endParaRPr lang="en-GB" dirty="0"/>
          </a:p>
        </p:txBody>
      </p:sp>
    </p:spTree>
    <p:extLst>
      <p:ext uri="{BB962C8B-B14F-4D97-AF65-F5344CB8AC3E}">
        <p14:creationId xmlns:p14="http://schemas.microsoft.com/office/powerpoint/2010/main" val="517897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8AA04-03FB-4DC7-80BA-54D70739EC39}"/>
              </a:ext>
            </a:extLst>
          </p:cNvPr>
          <p:cNvSpPr>
            <a:spLocks noGrp="1"/>
          </p:cNvSpPr>
          <p:nvPr>
            <p:ph type="title"/>
          </p:nvPr>
        </p:nvSpPr>
        <p:spPr/>
        <p:txBody>
          <a:bodyPr/>
          <a:lstStyle/>
          <a:p>
            <a:r>
              <a:rPr lang="en-GB" dirty="0"/>
              <a:t>Project Content</a:t>
            </a:r>
          </a:p>
        </p:txBody>
      </p:sp>
      <p:sp>
        <p:nvSpPr>
          <p:cNvPr id="3" name="Content Placeholder 2">
            <a:extLst>
              <a:ext uri="{FF2B5EF4-FFF2-40B4-BE49-F238E27FC236}">
                <a16:creationId xmlns:a16="http://schemas.microsoft.com/office/drawing/2014/main" id="{19FC3F36-761B-4989-81B1-2B7E0F10DE86}"/>
              </a:ext>
            </a:extLst>
          </p:cNvPr>
          <p:cNvSpPr>
            <a:spLocks noGrp="1"/>
          </p:cNvSpPr>
          <p:nvPr>
            <p:ph idx="1"/>
          </p:nvPr>
        </p:nvSpPr>
        <p:spPr/>
        <p:txBody>
          <a:bodyPr>
            <a:normAutofit/>
          </a:bodyPr>
          <a:lstStyle/>
          <a:p>
            <a:r>
              <a:rPr lang="en-GB" dirty="0"/>
              <a:t>You have been tasked with investigating the use of parallel processing to achieve the analysis period, with the following expectations:</a:t>
            </a:r>
          </a:p>
          <a:p>
            <a:pPr lvl="1"/>
            <a:r>
              <a:rPr lang="en-GB" dirty="0"/>
              <a:t>Test and compare the processing speed of sequential and parallel processing</a:t>
            </a:r>
          </a:p>
          <a:p>
            <a:pPr lvl="1"/>
            <a:r>
              <a:rPr lang="en-GB" dirty="0"/>
              <a:t>Extrapolate your findings to indicate the number of processors required</a:t>
            </a:r>
          </a:p>
          <a:p>
            <a:pPr lvl="1"/>
            <a:r>
              <a:rPr lang="en-GB" dirty="0"/>
              <a:t>Test how your code responds to common errors, e.g.</a:t>
            </a:r>
          </a:p>
          <a:p>
            <a:pPr lvl="2"/>
            <a:r>
              <a:rPr lang="en-GB" dirty="0"/>
              <a:t>data that is text instead of numeric</a:t>
            </a:r>
          </a:p>
          <a:p>
            <a:pPr lvl="2"/>
            <a:r>
              <a:rPr lang="en-GB" dirty="0"/>
              <a:t>use of </a:t>
            </a:r>
            <a:r>
              <a:rPr lang="en-GB" dirty="0" err="1"/>
              <a:t>NaN</a:t>
            </a:r>
            <a:r>
              <a:rPr lang="en-GB" dirty="0"/>
              <a:t> in the data as an error code.</a:t>
            </a:r>
          </a:p>
          <a:p>
            <a:pPr lvl="1"/>
            <a:r>
              <a:rPr lang="en-GB" dirty="0"/>
              <a:t>Run automated tests that allow your client to set the code running and return later to see the results, without intervention.</a:t>
            </a:r>
          </a:p>
          <a:p>
            <a:endParaRPr lang="en-GB" dirty="0"/>
          </a:p>
        </p:txBody>
      </p:sp>
    </p:spTree>
    <p:extLst>
      <p:ext uri="{BB962C8B-B14F-4D97-AF65-F5344CB8AC3E}">
        <p14:creationId xmlns:p14="http://schemas.microsoft.com/office/powerpoint/2010/main" val="3852612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8AA04-03FB-4DC7-80BA-54D70739EC39}"/>
              </a:ext>
            </a:extLst>
          </p:cNvPr>
          <p:cNvSpPr>
            <a:spLocks noGrp="1"/>
          </p:cNvSpPr>
          <p:nvPr>
            <p:ph type="title"/>
          </p:nvPr>
        </p:nvSpPr>
        <p:spPr/>
        <p:txBody>
          <a:bodyPr/>
          <a:lstStyle/>
          <a:p>
            <a:r>
              <a:rPr lang="en-GB" dirty="0"/>
              <a:t>Project Deliverables 1</a:t>
            </a:r>
          </a:p>
        </p:txBody>
      </p:sp>
      <p:sp>
        <p:nvSpPr>
          <p:cNvPr id="3" name="Content Placeholder 2">
            <a:extLst>
              <a:ext uri="{FF2B5EF4-FFF2-40B4-BE49-F238E27FC236}">
                <a16:creationId xmlns:a16="http://schemas.microsoft.com/office/drawing/2014/main" id="{19FC3F36-761B-4989-81B1-2B7E0F10DE86}"/>
              </a:ext>
            </a:extLst>
          </p:cNvPr>
          <p:cNvSpPr>
            <a:spLocks noGrp="1"/>
          </p:cNvSpPr>
          <p:nvPr>
            <p:ph idx="1"/>
          </p:nvPr>
        </p:nvSpPr>
        <p:spPr/>
        <p:txBody>
          <a:bodyPr>
            <a:normAutofit/>
          </a:bodyPr>
          <a:lstStyle/>
          <a:p>
            <a:pPr lvl="0"/>
            <a:r>
              <a:rPr lang="en-GB" dirty="0"/>
              <a:t>Working code that demonstrates:</a:t>
            </a:r>
          </a:p>
          <a:p>
            <a:pPr lvl="1"/>
            <a:r>
              <a:rPr lang="en-GB" dirty="0"/>
              <a:t>Loading of only the data required for the processing taking place</a:t>
            </a:r>
          </a:p>
          <a:p>
            <a:pPr lvl="1"/>
            <a:r>
              <a:rPr lang="en-GB" dirty="0"/>
              <a:t>Sequential processing of the data</a:t>
            </a:r>
          </a:p>
          <a:p>
            <a:pPr lvl="1"/>
            <a:r>
              <a:rPr lang="en-GB" dirty="0"/>
              <a:t>Parallel processing of the data</a:t>
            </a:r>
          </a:p>
          <a:p>
            <a:pPr lvl="1"/>
            <a:r>
              <a:rPr lang="en-GB" dirty="0"/>
              <a:t>Plots of the comparisons between sequential processing and parallel processing with different numbers of workers</a:t>
            </a:r>
          </a:p>
          <a:p>
            <a:pPr lvl="1"/>
            <a:r>
              <a:rPr lang="en-GB" dirty="0"/>
              <a:t>Automated testing of your code to deal with pre-defined data error types.</a:t>
            </a:r>
          </a:p>
          <a:p>
            <a:endParaRPr lang="en-GB" dirty="0"/>
          </a:p>
        </p:txBody>
      </p:sp>
    </p:spTree>
    <p:extLst>
      <p:ext uri="{BB962C8B-B14F-4D97-AF65-F5344CB8AC3E}">
        <p14:creationId xmlns:p14="http://schemas.microsoft.com/office/powerpoint/2010/main" val="3285614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8AA04-03FB-4DC7-80BA-54D70739EC39}"/>
              </a:ext>
            </a:extLst>
          </p:cNvPr>
          <p:cNvSpPr>
            <a:spLocks noGrp="1"/>
          </p:cNvSpPr>
          <p:nvPr>
            <p:ph type="title"/>
          </p:nvPr>
        </p:nvSpPr>
        <p:spPr/>
        <p:txBody>
          <a:bodyPr/>
          <a:lstStyle/>
          <a:p>
            <a:r>
              <a:rPr lang="en-GB" dirty="0"/>
              <a:t>Project Content – Deliverables 2</a:t>
            </a:r>
          </a:p>
        </p:txBody>
      </p:sp>
      <p:sp>
        <p:nvSpPr>
          <p:cNvPr id="3" name="Content Placeholder 2">
            <a:extLst>
              <a:ext uri="{FF2B5EF4-FFF2-40B4-BE49-F238E27FC236}">
                <a16:creationId xmlns:a16="http://schemas.microsoft.com/office/drawing/2014/main" id="{19FC3F36-761B-4989-81B1-2B7E0F10DE86}"/>
              </a:ext>
            </a:extLst>
          </p:cNvPr>
          <p:cNvSpPr>
            <a:spLocks noGrp="1"/>
          </p:cNvSpPr>
          <p:nvPr>
            <p:ph idx="1"/>
          </p:nvPr>
        </p:nvSpPr>
        <p:spPr>
          <a:xfrm>
            <a:off x="432695" y="1114495"/>
            <a:ext cx="7886700" cy="3818451"/>
          </a:xfrm>
        </p:spPr>
        <p:txBody>
          <a:bodyPr>
            <a:normAutofit fontScale="92500"/>
          </a:bodyPr>
          <a:lstStyle/>
          <a:p>
            <a:pPr lvl="0"/>
            <a:r>
              <a:rPr lang="en-GB" dirty="0"/>
              <a:t>A 2,000 – 2,500 word, formal project report covering:</a:t>
            </a:r>
          </a:p>
          <a:p>
            <a:pPr lvl="1"/>
            <a:r>
              <a:rPr lang="en-GB" dirty="0"/>
              <a:t>Comparisons between parallel and sequential data processing</a:t>
            </a:r>
          </a:p>
          <a:p>
            <a:pPr lvl="1"/>
            <a:r>
              <a:rPr lang="en-GB" dirty="0"/>
              <a:t>Estimated number of processors required to achieve the goal of processing 24-hours of data in under 2 hours.</a:t>
            </a:r>
          </a:p>
          <a:p>
            <a:pPr lvl="1"/>
            <a:r>
              <a:rPr lang="en-GB" dirty="0"/>
              <a:t>Testing the code to see how it deals with:</a:t>
            </a:r>
          </a:p>
          <a:p>
            <a:pPr lvl="2"/>
            <a:r>
              <a:rPr lang="en-GB" dirty="0"/>
              <a:t>Text instead of numeric values</a:t>
            </a:r>
          </a:p>
          <a:p>
            <a:pPr lvl="2"/>
            <a:r>
              <a:rPr lang="en-GB" dirty="0" err="1"/>
              <a:t>NaN</a:t>
            </a:r>
            <a:r>
              <a:rPr lang="en-GB" dirty="0"/>
              <a:t> values indicating data errors.</a:t>
            </a:r>
          </a:p>
          <a:p>
            <a:pPr lvl="2"/>
            <a:r>
              <a:rPr lang="en-GB" dirty="0"/>
              <a:t>Note: it is not necessary to solve these problems to pass, but you should be able to suggest methods of dealing with these problems so code will not crash. We will not ‘fill in’ the data, we will deal with the problem and carry on processing</a:t>
            </a:r>
          </a:p>
          <a:p>
            <a:pPr lvl="1"/>
            <a:r>
              <a:rPr lang="en-GB" dirty="0"/>
              <a:t>A summary of the evidence generated during your project and how it helps you arrive at your conclusions</a:t>
            </a:r>
          </a:p>
          <a:p>
            <a:pPr lvl="1"/>
            <a:r>
              <a:rPr lang="en-GB" dirty="0"/>
              <a:t>Recommendations</a:t>
            </a:r>
          </a:p>
          <a:p>
            <a:pPr lvl="1"/>
            <a:r>
              <a:rPr lang="en-GB" dirty="0"/>
              <a:t>References</a:t>
            </a:r>
          </a:p>
          <a:p>
            <a:pPr lvl="1"/>
            <a:r>
              <a:rPr lang="en-GB" dirty="0"/>
              <a:t>Appendices containing:</a:t>
            </a:r>
          </a:p>
          <a:p>
            <a:pPr lvl="2"/>
            <a:r>
              <a:rPr lang="en-GB" dirty="0"/>
              <a:t>Code flow charts</a:t>
            </a:r>
          </a:p>
          <a:p>
            <a:pPr lvl="2"/>
            <a:r>
              <a:rPr lang="en-GB" dirty="0"/>
              <a:t>Gannt chart for your project</a:t>
            </a:r>
          </a:p>
          <a:p>
            <a:pPr lvl="2"/>
            <a:r>
              <a:rPr lang="en-GB" dirty="0"/>
              <a:t>Log book</a:t>
            </a:r>
          </a:p>
          <a:p>
            <a:pPr lvl="2"/>
            <a:r>
              <a:rPr lang="en-GB" dirty="0"/>
              <a:t>Specification items</a:t>
            </a:r>
          </a:p>
          <a:p>
            <a:endParaRPr lang="en-GB" dirty="0"/>
          </a:p>
        </p:txBody>
      </p:sp>
    </p:spTree>
    <p:extLst>
      <p:ext uri="{BB962C8B-B14F-4D97-AF65-F5344CB8AC3E}">
        <p14:creationId xmlns:p14="http://schemas.microsoft.com/office/powerpoint/2010/main" val="4109219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8AA04-03FB-4DC7-80BA-54D70739EC39}"/>
              </a:ext>
            </a:extLst>
          </p:cNvPr>
          <p:cNvSpPr>
            <a:spLocks noGrp="1"/>
          </p:cNvSpPr>
          <p:nvPr>
            <p:ph type="title"/>
          </p:nvPr>
        </p:nvSpPr>
        <p:spPr/>
        <p:txBody>
          <a:bodyPr/>
          <a:lstStyle/>
          <a:p>
            <a:r>
              <a:rPr lang="en-GB" dirty="0"/>
              <a:t>Project Content – Deliverables 3   </a:t>
            </a:r>
            <a:br>
              <a:rPr lang="en-GB" dirty="0"/>
            </a:br>
            <a:r>
              <a:rPr lang="en-GB" dirty="0">
                <a:solidFill>
                  <a:srgbClr val="FF0000"/>
                </a:solidFill>
              </a:rPr>
              <a:t>I have already done this</a:t>
            </a:r>
            <a:endParaRPr lang="en-GB" dirty="0"/>
          </a:p>
        </p:txBody>
      </p:sp>
      <p:sp>
        <p:nvSpPr>
          <p:cNvPr id="3" name="Content Placeholder 2">
            <a:extLst>
              <a:ext uri="{FF2B5EF4-FFF2-40B4-BE49-F238E27FC236}">
                <a16:creationId xmlns:a16="http://schemas.microsoft.com/office/drawing/2014/main" id="{19FC3F36-761B-4989-81B1-2B7E0F10DE86}"/>
              </a:ext>
            </a:extLst>
          </p:cNvPr>
          <p:cNvSpPr>
            <a:spLocks noGrp="1"/>
          </p:cNvSpPr>
          <p:nvPr>
            <p:ph idx="1"/>
          </p:nvPr>
        </p:nvSpPr>
        <p:spPr>
          <a:xfrm>
            <a:off x="432695" y="1114495"/>
            <a:ext cx="7886700" cy="3818451"/>
          </a:xfrm>
        </p:spPr>
        <p:txBody>
          <a:bodyPr>
            <a:normAutofit lnSpcReduction="10000"/>
          </a:bodyPr>
          <a:lstStyle/>
          <a:p>
            <a:pPr lvl="0"/>
            <a:r>
              <a:rPr lang="en-GB" dirty="0"/>
              <a:t>VIVA / presentation. You will be expected to present your work in a formal presentation / VIVA. Details of this will be found in the VIVA assessment brief.</a:t>
            </a:r>
          </a:p>
          <a:p>
            <a:r>
              <a:rPr lang="en-GB" dirty="0"/>
              <a:t>Recorded presentation with set questions (current plan)</a:t>
            </a:r>
          </a:p>
          <a:p>
            <a:r>
              <a:rPr lang="en-GB" dirty="0"/>
              <a:t>In either case:</a:t>
            </a:r>
          </a:p>
          <a:p>
            <a:pPr lvl="1"/>
            <a:r>
              <a:rPr lang="en-GB" dirty="0"/>
              <a:t>Formal presentation on project to a client</a:t>
            </a:r>
          </a:p>
          <a:p>
            <a:pPr lvl="1"/>
            <a:r>
              <a:rPr lang="en-GB" dirty="0"/>
              <a:t>Summarise the project</a:t>
            </a:r>
          </a:p>
          <a:p>
            <a:pPr lvl="2"/>
            <a:r>
              <a:rPr lang="en-GB" dirty="0"/>
              <a:t>How you have achieved what they requested</a:t>
            </a:r>
          </a:p>
          <a:p>
            <a:pPr lvl="2"/>
            <a:r>
              <a:rPr lang="en-GB" dirty="0"/>
              <a:t>The results of your work</a:t>
            </a:r>
          </a:p>
          <a:p>
            <a:pPr lvl="2"/>
            <a:r>
              <a:rPr lang="en-GB" dirty="0"/>
              <a:t>Your recommendations</a:t>
            </a:r>
          </a:p>
          <a:p>
            <a:pPr lvl="1"/>
            <a:r>
              <a:rPr lang="en-GB" dirty="0"/>
              <a:t>Think of it as a verbal summary of your report</a:t>
            </a:r>
          </a:p>
          <a:p>
            <a:r>
              <a:rPr lang="en-GB" dirty="0"/>
              <a:t>Timing:</a:t>
            </a:r>
          </a:p>
          <a:p>
            <a:pPr lvl="1"/>
            <a:r>
              <a:rPr lang="en-GB" dirty="0"/>
              <a:t>Allow for 5 minutes maximum talk time of main talk</a:t>
            </a:r>
          </a:p>
          <a:p>
            <a:pPr lvl="1"/>
            <a:r>
              <a:rPr lang="en-GB" dirty="0"/>
              <a:t>2-3 minutes for Q&amp;A</a:t>
            </a:r>
          </a:p>
        </p:txBody>
      </p:sp>
    </p:spTree>
    <p:extLst>
      <p:ext uri="{BB962C8B-B14F-4D97-AF65-F5344CB8AC3E}">
        <p14:creationId xmlns:p14="http://schemas.microsoft.com/office/powerpoint/2010/main" val="742829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7D9FFDB2-E3A3-460C-86AA-28E839E518BF}"/>
              </a:ext>
            </a:extLst>
          </p:cNvPr>
          <p:cNvSpPr>
            <a:spLocks noGrp="1"/>
          </p:cNvSpPr>
          <p:nvPr>
            <p:ph type="title"/>
          </p:nvPr>
        </p:nvSpPr>
        <p:spPr>
          <a:xfrm>
            <a:off x="418582" y="51427"/>
            <a:ext cx="7886700" cy="994172"/>
          </a:xfrm>
        </p:spPr>
        <p:txBody>
          <a:bodyPr/>
          <a:lstStyle/>
          <a:p>
            <a:r>
              <a:rPr lang="en-US" dirty="0"/>
              <a:t>Module Contents</a:t>
            </a:r>
          </a:p>
        </p:txBody>
      </p:sp>
      <p:pic>
        <p:nvPicPr>
          <p:cNvPr id="4" name="Picture 3">
            <a:extLst>
              <a:ext uri="{FF2B5EF4-FFF2-40B4-BE49-F238E27FC236}">
                <a16:creationId xmlns:a16="http://schemas.microsoft.com/office/drawing/2014/main" id="{73927EC5-0C65-40BD-A616-C8372ED1DBDD}"/>
              </a:ext>
            </a:extLst>
          </p:cNvPr>
          <p:cNvPicPr>
            <a:picLocks noChangeAspect="1"/>
          </p:cNvPicPr>
          <p:nvPr/>
        </p:nvPicPr>
        <p:blipFill>
          <a:blip r:embed="rId2"/>
          <a:stretch>
            <a:fillRect/>
          </a:stretch>
        </p:blipFill>
        <p:spPr>
          <a:xfrm>
            <a:off x="418582" y="1045598"/>
            <a:ext cx="2928625" cy="3815799"/>
          </a:xfrm>
          <a:prstGeom prst="rect">
            <a:avLst/>
          </a:prstGeom>
          <a:noFill/>
        </p:spPr>
      </p:pic>
      <p:sp>
        <p:nvSpPr>
          <p:cNvPr id="11" name="Content Placeholder 3">
            <a:extLst>
              <a:ext uri="{FF2B5EF4-FFF2-40B4-BE49-F238E27FC236}">
                <a16:creationId xmlns:a16="http://schemas.microsoft.com/office/drawing/2014/main" id="{528502F6-4624-4AB1-8993-793755BD3ED8}"/>
              </a:ext>
            </a:extLst>
          </p:cNvPr>
          <p:cNvSpPr>
            <a:spLocks noGrp="1"/>
          </p:cNvSpPr>
          <p:nvPr>
            <p:ph sz="half" idx="2"/>
          </p:nvPr>
        </p:nvSpPr>
        <p:spPr>
          <a:xfrm>
            <a:off x="3532910" y="1233055"/>
            <a:ext cx="5246566" cy="3399668"/>
          </a:xfrm>
        </p:spPr>
        <p:txBody>
          <a:bodyPr/>
          <a:lstStyle/>
          <a:p>
            <a:r>
              <a:rPr lang="en-US" dirty="0"/>
              <a:t>Module Content on Aula</a:t>
            </a:r>
          </a:p>
          <a:p>
            <a:r>
              <a:rPr lang="en-US" dirty="0"/>
              <a:t>Session on how to generate these deliverables</a:t>
            </a:r>
          </a:p>
          <a:p>
            <a:r>
              <a:rPr lang="en-US" dirty="0"/>
              <a:t>Sessions for each aspect of the deliverables</a:t>
            </a:r>
          </a:p>
          <a:p>
            <a:r>
              <a:rPr lang="en-US" dirty="0"/>
              <a:t>Initial code for each step</a:t>
            </a:r>
          </a:p>
          <a:p>
            <a:r>
              <a:rPr lang="en-US" dirty="0"/>
              <a:t>You understand and ‘assemble’ the code</a:t>
            </a:r>
          </a:p>
          <a:p>
            <a:pPr lvl="1"/>
            <a:r>
              <a:rPr lang="en-US" dirty="0"/>
              <a:t>Minimal new syntax to learn from scratch</a:t>
            </a:r>
          </a:p>
          <a:p>
            <a:pPr lvl="1"/>
            <a:r>
              <a:rPr lang="en-US" dirty="0"/>
              <a:t>We guide you through running a project</a:t>
            </a:r>
          </a:p>
        </p:txBody>
      </p:sp>
    </p:spTree>
    <p:extLst>
      <p:ext uri="{BB962C8B-B14F-4D97-AF65-F5344CB8AC3E}">
        <p14:creationId xmlns:p14="http://schemas.microsoft.com/office/powerpoint/2010/main" val="1817892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8AA04-03FB-4DC7-80BA-54D70739EC39}"/>
              </a:ext>
            </a:extLst>
          </p:cNvPr>
          <p:cNvSpPr>
            <a:spLocks noGrp="1"/>
          </p:cNvSpPr>
          <p:nvPr>
            <p:ph type="title"/>
          </p:nvPr>
        </p:nvSpPr>
        <p:spPr/>
        <p:txBody>
          <a:bodyPr/>
          <a:lstStyle/>
          <a:p>
            <a:r>
              <a:rPr lang="en-GB" dirty="0"/>
              <a:t>Assessment – Good Grades</a:t>
            </a:r>
          </a:p>
        </p:txBody>
      </p:sp>
      <p:sp>
        <p:nvSpPr>
          <p:cNvPr id="3" name="Content Placeholder 2">
            <a:extLst>
              <a:ext uri="{FF2B5EF4-FFF2-40B4-BE49-F238E27FC236}">
                <a16:creationId xmlns:a16="http://schemas.microsoft.com/office/drawing/2014/main" id="{19FC3F36-761B-4989-81B1-2B7E0F10DE86}"/>
              </a:ext>
            </a:extLst>
          </p:cNvPr>
          <p:cNvSpPr>
            <a:spLocks noGrp="1"/>
          </p:cNvSpPr>
          <p:nvPr>
            <p:ph idx="1"/>
          </p:nvPr>
        </p:nvSpPr>
        <p:spPr>
          <a:xfrm>
            <a:off x="432695" y="1114495"/>
            <a:ext cx="7886700" cy="3818451"/>
          </a:xfrm>
        </p:spPr>
        <p:txBody>
          <a:bodyPr>
            <a:normAutofit/>
          </a:bodyPr>
          <a:lstStyle/>
          <a:p>
            <a:pPr lvl="0"/>
            <a:r>
              <a:rPr lang="en-GB" dirty="0"/>
              <a:t>Carry out all the module tasks</a:t>
            </a:r>
          </a:p>
          <a:p>
            <a:pPr lvl="0"/>
            <a:r>
              <a:rPr lang="en-GB" dirty="0"/>
              <a:t>Write neat, well structured, well annotated code</a:t>
            </a:r>
          </a:p>
          <a:p>
            <a:pPr lvl="0"/>
            <a:r>
              <a:rPr lang="en-GB" dirty="0"/>
              <a:t>Make sure you understand what your client wants</a:t>
            </a:r>
          </a:p>
          <a:p>
            <a:pPr lvl="0"/>
            <a:r>
              <a:rPr lang="en-GB" dirty="0"/>
              <a:t>Use the marking guidance to help you plan your content.</a:t>
            </a:r>
          </a:p>
          <a:p>
            <a:r>
              <a:rPr lang="en-GB" dirty="0"/>
              <a:t>Make use of the Centre for Academic Writing (CAW)</a:t>
            </a:r>
          </a:p>
          <a:p>
            <a:pPr lvl="1"/>
            <a:r>
              <a:rPr lang="en-GB" dirty="0">
                <a:hlinkClick r:id="rId2"/>
              </a:rPr>
              <a:t>https://www.coventry.ac.uk/study-at-coventry/student-support/academic-support/centre-for-academic-writing/</a:t>
            </a:r>
            <a:endParaRPr lang="en-GB" dirty="0"/>
          </a:p>
          <a:p>
            <a:pPr lvl="0"/>
            <a:endParaRPr lang="en-GB" dirty="0"/>
          </a:p>
        </p:txBody>
      </p:sp>
    </p:spTree>
    <p:extLst>
      <p:ext uri="{BB962C8B-B14F-4D97-AF65-F5344CB8AC3E}">
        <p14:creationId xmlns:p14="http://schemas.microsoft.com/office/powerpoint/2010/main" val="800979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0F76E-C1A3-41FF-910B-5E94DB33196F}"/>
              </a:ext>
            </a:extLst>
          </p:cNvPr>
          <p:cNvSpPr>
            <a:spLocks noGrp="1"/>
          </p:cNvSpPr>
          <p:nvPr>
            <p:ph type="title"/>
          </p:nvPr>
        </p:nvSpPr>
        <p:spPr/>
        <p:txBody>
          <a:bodyPr/>
          <a:lstStyle/>
          <a:p>
            <a:r>
              <a:rPr lang="en-GB" dirty="0"/>
              <a:t>General Suggestions</a:t>
            </a:r>
          </a:p>
        </p:txBody>
      </p:sp>
      <p:sp>
        <p:nvSpPr>
          <p:cNvPr id="3" name="Content Placeholder 2">
            <a:extLst>
              <a:ext uri="{FF2B5EF4-FFF2-40B4-BE49-F238E27FC236}">
                <a16:creationId xmlns:a16="http://schemas.microsoft.com/office/drawing/2014/main" id="{77B432A1-A2DA-4C72-ACEF-B2FDCCFEEAC0}"/>
              </a:ext>
            </a:extLst>
          </p:cNvPr>
          <p:cNvSpPr>
            <a:spLocks noGrp="1"/>
          </p:cNvSpPr>
          <p:nvPr>
            <p:ph idx="1"/>
          </p:nvPr>
        </p:nvSpPr>
        <p:spPr/>
        <p:txBody>
          <a:bodyPr/>
          <a:lstStyle/>
          <a:p>
            <a:r>
              <a:rPr lang="en-GB" dirty="0"/>
              <a:t>Make use of your log book to record information</a:t>
            </a:r>
          </a:p>
          <a:p>
            <a:r>
              <a:rPr lang="en-GB" dirty="0"/>
              <a:t>Make notes towards your report every week</a:t>
            </a:r>
          </a:p>
          <a:p>
            <a:pPr lvl="1"/>
            <a:r>
              <a:rPr lang="en-GB" dirty="0"/>
              <a:t>Keep a rough draft of contents</a:t>
            </a:r>
          </a:p>
          <a:p>
            <a:r>
              <a:rPr lang="en-GB" dirty="0"/>
              <a:t>Before you start finalising your report</a:t>
            </a:r>
          </a:p>
          <a:p>
            <a:pPr lvl="1"/>
            <a:r>
              <a:rPr lang="en-GB" dirty="0"/>
              <a:t>Plan each section</a:t>
            </a:r>
          </a:p>
          <a:p>
            <a:pPr lvl="1"/>
            <a:r>
              <a:rPr lang="en-GB" dirty="0"/>
              <a:t>Outline the contents</a:t>
            </a:r>
          </a:p>
          <a:p>
            <a:pPr lvl="1"/>
            <a:r>
              <a:rPr lang="en-GB" dirty="0"/>
              <a:t>Create a word count per section</a:t>
            </a:r>
          </a:p>
          <a:p>
            <a:pPr lvl="1"/>
            <a:r>
              <a:rPr lang="en-GB" dirty="0"/>
              <a:t>Move work into appendices to reduce the word count</a:t>
            </a:r>
          </a:p>
          <a:p>
            <a:r>
              <a:rPr lang="en-GB" dirty="0"/>
              <a:t>Make use of the marking scheme to guide your content.</a:t>
            </a:r>
          </a:p>
        </p:txBody>
      </p:sp>
    </p:spTree>
    <p:extLst>
      <p:ext uri="{BB962C8B-B14F-4D97-AF65-F5344CB8AC3E}">
        <p14:creationId xmlns:p14="http://schemas.microsoft.com/office/powerpoint/2010/main" val="1807033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ptx" id="{C3B2088C-5CED-443C-B0B6-E8CBD34EDB21}" vid="{0F8FF3AC-AEDE-412F-A049-3265BFAF75A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F931F56464E4E41BC5AD1DA45752C9B" ma:contentTypeVersion="13" ma:contentTypeDescription="Create a new document." ma:contentTypeScope="" ma:versionID="4a5fae33e207b5518bba42a4ff011a05">
  <xsd:schema xmlns:xsd="http://www.w3.org/2001/XMLSchema" xmlns:xs="http://www.w3.org/2001/XMLSchema" xmlns:p="http://schemas.microsoft.com/office/2006/metadata/properties" xmlns:ns3="e8603f76-99dc-4903-93cc-b91b285de7da" xmlns:ns4="d7221b1b-0a1b-4ee8-a55b-0db0595e64be" targetNamespace="http://schemas.microsoft.com/office/2006/metadata/properties" ma:root="true" ma:fieldsID="7d05fcdebce6d74b1176231749bc9bf3" ns3:_="" ns4:_="">
    <xsd:import namespace="e8603f76-99dc-4903-93cc-b91b285de7da"/>
    <xsd:import namespace="d7221b1b-0a1b-4ee8-a55b-0db0595e64be"/>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603f76-99dc-4903-93cc-b91b285de7d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7221b1b-0a1b-4ee8-a55b-0db0595e64be"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DA0EDC1-3D56-4C88-859C-B4195B3654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603f76-99dc-4903-93cc-b91b285de7da"/>
    <ds:schemaRef ds:uri="d7221b1b-0a1b-4ee8-a55b-0db0595e64b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7E842DC-3503-4CF7-B471-4C0193FE82C3}">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62C4351-F6CB-47B8-A919-3B862909DA1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18</TotalTime>
  <Words>826</Words>
  <Application>Microsoft Macintosh PowerPoint</Application>
  <PresentationFormat>On-screen Show (16:9)</PresentationFormat>
  <Paragraphs>87</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Wingdings</vt:lpstr>
      <vt:lpstr>Office Theme</vt:lpstr>
      <vt:lpstr>PowerPoint Presentation</vt:lpstr>
      <vt:lpstr>Project Scenario</vt:lpstr>
      <vt:lpstr>Project Content</vt:lpstr>
      <vt:lpstr>Project Deliverables 1</vt:lpstr>
      <vt:lpstr>Project Content – Deliverables 2</vt:lpstr>
      <vt:lpstr>Project Content – Deliverables 3    I have already done this</vt:lpstr>
      <vt:lpstr>Module Contents</vt:lpstr>
      <vt:lpstr>Assessment – Good Grades</vt:lpstr>
      <vt:lpstr>General Suggestions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Richard Hyde</dc:creator>
  <cp:lastModifiedBy>Ali Nur</cp:lastModifiedBy>
  <cp:revision>2</cp:revision>
  <dcterms:created xsi:type="dcterms:W3CDTF">2020-11-16T09:40:26Z</dcterms:created>
  <dcterms:modified xsi:type="dcterms:W3CDTF">2022-04-18T13:10:53Z</dcterms:modified>
</cp:coreProperties>
</file>