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48" r:id="rId1"/>
    <p:sldMasterId id="2147483661" r:id="rId2"/>
    <p:sldMasterId id="2147483664" r:id="rId3"/>
  </p:sldMasterIdLst>
  <p:notesMasterIdLst>
    <p:notesMasterId r:id="rId41"/>
  </p:notesMasterIdLst>
  <p:handoutMasterIdLst>
    <p:handoutMasterId r:id="rId42"/>
  </p:handoutMasterIdLst>
  <p:sldIdLst>
    <p:sldId id="256" r:id="rId4"/>
    <p:sldId id="257" r:id="rId5"/>
    <p:sldId id="280" r:id="rId6"/>
    <p:sldId id="281" r:id="rId7"/>
    <p:sldId id="282" r:id="rId8"/>
    <p:sldId id="283" r:id="rId9"/>
    <p:sldId id="262" r:id="rId10"/>
    <p:sldId id="284" r:id="rId11"/>
    <p:sldId id="263" r:id="rId12"/>
    <p:sldId id="285" r:id="rId13"/>
    <p:sldId id="287" r:id="rId14"/>
    <p:sldId id="301" r:id="rId15"/>
    <p:sldId id="302" r:id="rId16"/>
    <p:sldId id="264" r:id="rId17"/>
    <p:sldId id="288" r:id="rId18"/>
    <p:sldId id="290" r:id="rId19"/>
    <p:sldId id="291" r:id="rId20"/>
    <p:sldId id="265" r:id="rId21"/>
    <p:sldId id="292" r:id="rId22"/>
    <p:sldId id="259" r:id="rId23"/>
    <p:sldId id="267" r:id="rId24"/>
    <p:sldId id="268" r:id="rId25"/>
    <p:sldId id="293" r:id="rId26"/>
    <p:sldId id="304" r:id="rId27"/>
    <p:sldId id="270" r:id="rId28"/>
    <p:sldId id="294" r:id="rId29"/>
    <p:sldId id="295" r:id="rId30"/>
    <p:sldId id="296" r:id="rId31"/>
    <p:sldId id="277" r:id="rId32"/>
    <p:sldId id="272" r:id="rId33"/>
    <p:sldId id="303" r:id="rId34"/>
    <p:sldId id="273" r:id="rId35"/>
    <p:sldId id="298" r:id="rId36"/>
    <p:sldId id="274" r:id="rId37"/>
    <p:sldId id="275" r:id="rId38"/>
    <p:sldId id="276" r:id="rId39"/>
    <p:sldId id="279" r:id="rId40"/>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a:ea typeface="+mn-ea"/>
        <a:cs typeface="+mn-cs"/>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23" autoAdjust="0"/>
    <p:restoredTop sz="90144" autoAdjust="0"/>
  </p:normalViewPr>
  <p:slideViewPr>
    <p:cSldViewPr>
      <p:cViewPr varScale="1">
        <p:scale>
          <a:sx n="100" d="100"/>
          <a:sy n="100" d="100"/>
        </p:scale>
        <p:origin x="1428" y="90"/>
      </p:cViewPr>
      <p:guideLst>
        <p:guide orient="horz" pos="2160"/>
        <p:guide pos="2880"/>
      </p:guideLst>
    </p:cSldViewPr>
  </p:slideViewPr>
  <p:outlineViewPr>
    <p:cViewPr>
      <p:scale>
        <a:sx n="33" d="100"/>
        <a:sy n="33" d="100"/>
      </p:scale>
      <p:origin x="0" y="-5316"/>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1" d="100"/>
          <a:sy n="81" d="100"/>
        </p:scale>
        <p:origin x="768"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commentAuthors" Target="commentAuthor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1"/>
          <p:cNvSpPr>
            <a:spLocks noGrp="1"/>
          </p:cNvSpPr>
          <p:nvPr>
            <p:ph type="hdr" sz="quarter"/>
          </p:nvPr>
        </p:nvSpPr>
        <p:spPr>
          <a:xfrm>
            <a:off x="169168" y="226368"/>
            <a:ext cx="2971800" cy="457200"/>
          </a:xfrm>
          <a:prstGeom prst="rect">
            <a:avLst/>
          </a:prstGeom>
        </p:spPr>
        <p:txBody>
          <a:bodyPr vert="horz" lIns="91440" tIns="45720" rIns="91440" bIns="45720" rtlCol="0"/>
          <a:lstStyle>
            <a:lvl1pPr algn="l">
              <a:defRPr sz="1200"/>
            </a:lvl1pPr>
          </a:lstStyle>
          <a:p>
            <a:r>
              <a:rPr lang="en-CA" b="1" dirty="0">
                <a:latin typeface="+mj-lt"/>
              </a:rPr>
              <a:t>Marquee Series</a:t>
            </a:r>
          </a:p>
          <a:p>
            <a:r>
              <a:rPr lang="en-CA" b="1" dirty="0">
                <a:latin typeface="+mj-lt"/>
              </a:rPr>
              <a:t>Microsoft </a:t>
            </a:r>
            <a:r>
              <a:rPr lang="en-CA" b="1" dirty="0" smtClean="0">
                <a:latin typeface="+mj-lt"/>
              </a:rPr>
              <a:t>Excel 2016</a:t>
            </a:r>
            <a:endParaRPr lang="en-CA" b="1" dirty="0">
              <a:latin typeface="+mj-lt"/>
            </a:endParaRPr>
          </a:p>
        </p:txBody>
      </p:sp>
      <p:sp>
        <p:nvSpPr>
          <p:cNvPr id="7" name="Footer Placeholder 3"/>
          <p:cNvSpPr>
            <a:spLocks noGrp="1"/>
          </p:cNvSpPr>
          <p:nvPr>
            <p:ph type="ftr" sz="quarter" idx="2"/>
          </p:nvPr>
        </p:nvSpPr>
        <p:spPr>
          <a:xfrm>
            <a:off x="169168" y="8460432"/>
            <a:ext cx="2971800" cy="457200"/>
          </a:xfrm>
          <a:prstGeom prst="rect">
            <a:avLst/>
          </a:prstGeom>
        </p:spPr>
        <p:txBody>
          <a:bodyPr vert="horz" lIns="91440" tIns="45720" rIns="91440" bIns="45720" rtlCol="0" anchor="b"/>
          <a:lstStyle>
            <a:lvl1pPr algn="l">
              <a:defRPr sz="1200"/>
            </a:lvl1pPr>
          </a:lstStyle>
          <a:p>
            <a:r>
              <a:rPr lang="en-CA" b="1" dirty="0" smtClean="0">
                <a:latin typeface="+mj-lt"/>
              </a:rPr>
              <a:t>Section 1</a:t>
            </a:r>
          </a:p>
          <a:p>
            <a:r>
              <a:rPr lang="en-CA" b="1" dirty="0" smtClean="0">
                <a:latin typeface="+mj-lt"/>
              </a:rPr>
              <a:t>Analyzing Data Using Excel</a:t>
            </a:r>
            <a:endParaRPr lang="en-CA" b="1" dirty="0">
              <a:latin typeface="+mj-lt"/>
            </a:endParaRPr>
          </a:p>
        </p:txBody>
      </p:sp>
      <p:sp>
        <p:nvSpPr>
          <p:cNvPr id="8" name="Slide Number Placeholder 4"/>
          <p:cNvSpPr>
            <a:spLocks noGrp="1"/>
          </p:cNvSpPr>
          <p:nvPr>
            <p:ph type="sldNum" sz="quarter" idx="3"/>
          </p:nvPr>
        </p:nvSpPr>
        <p:spPr>
          <a:xfrm>
            <a:off x="3717032" y="8460432"/>
            <a:ext cx="2971800" cy="457200"/>
          </a:xfrm>
          <a:prstGeom prst="rect">
            <a:avLst/>
          </a:prstGeom>
        </p:spPr>
        <p:txBody>
          <a:bodyPr vert="horz" lIns="91440" tIns="45720" rIns="91440" bIns="45720" rtlCol="0" anchor="b"/>
          <a:lstStyle>
            <a:lvl1pPr algn="r">
              <a:defRPr sz="1200"/>
            </a:lvl1pPr>
          </a:lstStyle>
          <a:p>
            <a:fld id="{F4A329A0-62E3-4953-8F8C-0AB46EC987DF}" type="slidenum">
              <a:rPr lang="en-CA" b="1" smtClean="0">
                <a:latin typeface="+mj-lt"/>
              </a:rPr>
              <a:pPr/>
              <a:t>‹#›</a:t>
            </a:fld>
            <a:endParaRPr lang="en-CA" b="1" dirty="0">
              <a:latin typeface="+mj-lt"/>
            </a:endParaRPr>
          </a:p>
        </p:txBody>
      </p:sp>
      <p:pic>
        <p:nvPicPr>
          <p:cNvPr id="9" name="Picture 7"/>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5243933" y="185909"/>
            <a:ext cx="1316298" cy="425651"/>
          </a:xfrm>
          <a:prstGeom prst="rect">
            <a:avLst/>
          </a:prstGeom>
          <a:noFill/>
        </p:spPr>
      </p:pic>
    </p:spTree>
    <p:extLst>
      <p:ext uri="{BB962C8B-B14F-4D97-AF65-F5344CB8AC3E}">
        <p14:creationId xmlns:p14="http://schemas.microsoft.com/office/powerpoint/2010/main" val="7759915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pic>
        <p:nvPicPr>
          <p:cNvPr id="11" name="Picture 7"/>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5243933" y="76200"/>
            <a:ext cx="1316298" cy="425651"/>
          </a:xfrm>
          <a:prstGeom prst="rect">
            <a:avLst/>
          </a:prstGeom>
          <a:noFill/>
        </p:spPr>
      </p:pic>
      <p:sp>
        <p:nvSpPr>
          <p:cNvPr id="13" name="Slide Image Placeholder 12"/>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dirty="0"/>
          </a:p>
        </p:txBody>
      </p:sp>
      <p:sp>
        <p:nvSpPr>
          <p:cNvPr id="17" name="Header Placeholder 1"/>
          <p:cNvSpPr txBox="1">
            <a:spLocks/>
          </p:cNvSpPr>
          <p:nvPr/>
        </p:nvSpPr>
        <p:spPr>
          <a:xfrm>
            <a:off x="169168" y="116659"/>
            <a:ext cx="2971800" cy="457200"/>
          </a:xfrm>
          <a:prstGeom prst="rect">
            <a:avLst/>
          </a:prstGeom>
        </p:spPr>
        <p:txBody>
          <a:bodyPr vert="horz" lIns="91440" tIns="45720" rIns="91440" bIns="45720" rtlCol="0"/>
          <a:lstStyle>
            <a:defPPr>
              <a:defRPr lang="en-US"/>
            </a:defPPr>
            <a:lvl1pPr algn="l" rtl="0" eaLnBrk="0" fontAlgn="base" hangingPunct="0">
              <a:spcBef>
                <a:spcPct val="0"/>
              </a:spcBef>
              <a:spcAft>
                <a:spcPct val="0"/>
              </a:spcAft>
              <a:defRPr sz="1200" kern="1200">
                <a:solidFill>
                  <a:schemeClr val="tx1"/>
                </a:solidFill>
                <a:latin typeface="Times"/>
                <a:ea typeface="+mn-ea"/>
                <a:cs typeface="+mn-cs"/>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r>
              <a:rPr lang="en-CA" b="1" dirty="0" smtClean="0">
                <a:latin typeface="+mj-lt"/>
              </a:rPr>
              <a:t>Marquee Series</a:t>
            </a:r>
          </a:p>
          <a:p>
            <a:r>
              <a:rPr lang="en-CA" b="1" dirty="0" smtClean="0">
                <a:latin typeface="+mj-lt"/>
              </a:rPr>
              <a:t>Microsoft Excel 2016</a:t>
            </a:r>
            <a:endParaRPr lang="en-CA" b="1" dirty="0">
              <a:latin typeface="+mj-lt"/>
            </a:endParaRPr>
          </a:p>
        </p:txBody>
      </p:sp>
      <p:sp>
        <p:nvSpPr>
          <p:cNvPr id="18" name="Footer Placeholder 3"/>
          <p:cNvSpPr txBox="1">
            <a:spLocks/>
          </p:cNvSpPr>
          <p:nvPr/>
        </p:nvSpPr>
        <p:spPr>
          <a:xfrm>
            <a:off x="169168" y="8610600"/>
            <a:ext cx="2971800" cy="457200"/>
          </a:xfrm>
          <a:prstGeom prst="rect">
            <a:avLst/>
          </a:prstGeom>
        </p:spPr>
        <p:txBody>
          <a:bodyPr vert="horz" lIns="91440" tIns="45720" rIns="91440" bIns="45720" rtlCol="0" anchor="b"/>
          <a:lstStyle>
            <a:defPPr>
              <a:defRPr lang="en-US"/>
            </a:defPPr>
            <a:lvl1pPr algn="l" rtl="0" eaLnBrk="0" fontAlgn="base" hangingPunct="0">
              <a:spcBef>
                <a:spcPct val="0"/>
              </a:spcBef>
              <a:spcAft>
                <a:spcPct val="0"/>
              </a:spcAft>
              <a:defRPr sz="1200" kern="1200">
                <a:solidFill>
                  <a:schemeClr val="tx1"/>
                </a:solidFill>
                <a:latin typeface="Times"/>
                <a:ea typeface="+mn-ea"/>
                <a:cs typeface="+mn-cs"/>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r>
              <a:rPr lang="en-CA" b="1" dirty="0" smtClean="0">
                <a:latin typeface="+mj-lt"/>
              </a:rPr>
              <a:t>Section 1</a:t>
            </a:r>
          </a:p>
          <a:p>
            <a:r>
              <a:rPr lang="en-CA" b="1" dirty="0" smtClean="0">
                <a:latin typeface="+mj-lt"/>
              </a:rPr>
              <a:t>Analyzing Data Using Excel</a:t>
            </a:r>
            <a:endParaRPr lang="en-CA" b="1" dirty="0">
              <a:latin typeface="+mj-lt"/>
            </a:endParaRPr>
          </a:p>
        </p:txBody>
      </p:sp>
      <p:sp>
        <p:nvSpPr>
          <p:cNvPr id="3" name="Slide Number Placeholder 2"/>
          <p:cNvSpPr>
            <a:spLocks noGrp="1"/>
          </p:cNvSpPr>
          <p:nvPr>
            <p:ph type="sldNum" sz="quarter" idx="5"/>
          </p:nvPr>
        </p:nvSpPr>
        <p:spPr>
          <a:xfrm>
            <a:off x="3733800" y="8534400"/>
            <a:ext cx="2971800" cy="457200"/>
          </a:xfrm>
          <a:prstGeom prst="rect">
            <a:avLst/>
          </a:prstGeom>
        </p:spPr>
        <p:txBody>
          <a:bodyPr vert="horz" lIns="91440" tIns="45720" rIns="91440" bIns="45720" rtlCol="0" anchor="b"/>
          <a:lstStyle>
            <a:lvl1pPr algn="r">
              <a:defRPr sz="1200" b="1">
                <a:latin typeface="+mn-lt"/>
              </a:defRPr>
            </a:lvl1pPr>
          </a:lstStyle>
          <a:p>
            <a:fld id="{72D0E36F-8B7D-42ED-B9DE-10A88CB90EB8}" type="slidenum">
              <a:rPr lang="en-CA" smtClean="0"/>
              <a:pPr/>
              <a:t>‹#›</a:t>
            </a:fld>
            <a:endParaRPr lang="en-CA" dirty="0"/>
          </a:p>
        </p:txBody>
      </p:sp>
    </p:spTree>
    <p:extLst>
      <p:ext uri="{BB962C8B-B14F-4D97-AF65-F5344CB8AC3E}">
        <p14:creationId xmlns:p14="http://schemas.microsoft.com/office/powerpoint/2010/main" val="32604426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CA" sz="1200" b="0" i="0" u="none" strike="noStrike" kern="1200" baseline="0" dirty="0" smtClean="0">
                <a:solidFill>
                  <a:schemeClr val="tx1"/>
                </a:solidFill>
                <a:latin typeface="+mn-lt"/>
                <a:ea typeface="+mn-ea"/>
                <a:cs typeface="+mn-cs"/>
              </a:rPr>
              <a:t>Microsoft Excel 2016 is a popular choice among individuals and companies to organize, analyze, and present data in columns and rows in a document called a </a:t>
            </a:r>
            <a:r>
              <a:rPr lang="en-CA" sz="1200" b="0" i="1" u="none" strike="noStrike" kern="1200" baseline="0" dirty="0" smtClean="0">
                <a:solidFill>
                  <a:schemeClr val="tx1"/>
                </a:solidFill>
                <a:latin typeface="+mn-lt"/>
                <a:ea typeface="+mn-ea"/>
                <a:cs typeface="+mn-cs"/>
              </a:rPr>
              <a:t>worksheet</a:t>
            </a:r>
            <a:r>
              <a:rPr lang="en-CA" sz="1200" b="0" i="0" u="none" strike="noStrike" kern="1200" baseline="0" dirty="0" smtClean="0">
                <a:solidFill>
                  <a:schemeClr val="tx1"/>
                </a:solidFill>
                <a:latin typeface="+mn-lt"/>
                <a:ea typeface="+mn-ea"/>
                <a:cs typeface="+mn-cs"/>
              </a:rPr>
              <a:t>. More than one worksheet can be created and saved in a file called a </a:t>
            </a:r>
            <a:r>
              <a:rPr lang="en-CA" sz="1200" b="0" i="1" u="none" strike="noStrike" kern="1200" baseline="0" dirty="0" smtClean="0">
                <a:solidFill>
                  <a:schemeClr val="tx1"/>
                </a:solidFill>
                <a:latin typeface="+mn-lt"/>
                <a:ea typeface="+mn-ea"/>
                <a:cs typeface="+mn-cs"/>
              </a:rPr>
              <a:t>workbook</a:t>
            </a:r>
            <a:r>
              <a:rPr lang="en-CA" sz="1200" b="0" i="0" u="none" strike="noStrike" kern="1200" baseline="0" dirty="0" smtClean="0">
                <a:solidFill>
                  <a:schemeClr val="tx1"/>
                </a:solidFill>
                <a:latin typeface="+mn-lt"/>
                <a:ea typeface="+mn-ea"/>
                <a:cs typeface="+mn-cs"/>
              </a:rPr>
              <a:t>.</a:t>
            </a:r>
            <a:endParaRPr lang="en-CA" i="0"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C8387F7A-FAC8-4CB8-8E90-E22C8EE49A70}" type="slidenum">
              <a:rPr lang="en-CA" smtClean="0"/>
              <a:pPr/>
              <a:t>1</a:t>
            </a:fld>
            <a:endParaRPr lang="en-CA" dirty="0"/>
          </a:p>
        </p:txBody>
      </p:sp>
    </p:spTree>
    <p:extLst>
      <p:ext uri="{BB962C8B-B14F-4D97-AF65-F5344CB8AC3E}">
        <p14:creationId xmlns:p14="http://schemas.microsoft.com/office/powerpoint/2010/main" val="6655953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u="none" strike="noStrike" kern="1200" baseline="0" dirty="0" smtClean="0">
                <a:solidFill>
                  <a:schemeClr val="tx1"/>
                </a:solidFill>
                <a:latin typeface="+mn-lt"/>
                <a:ea typeface="+mn-ea"/>
                <a:cs typeface="+mn-cs"/>
              </a:rPr>
              <a:t>When you type a new entry in a cell, the entry appears in the Formula bar and within the active cell in the worksheet area. To end a cell entry, press the Enter key, move to another cell in the worksheet, or click the Enter button on the Formula bar.</a:t>
            </a:r>
          </a:p>
          <a:p>
            <a:endParaRPr lang="en-CA" sz="1200" b="0" i="0" u="none" strike="noStrike" kern="1200" baseline="0" dirty="0" smtClean="0">
              <a:solidFill>
                <a:schemeClr val="tx1"/>
              </a:solidFill>
              <a:latin typeface="+mn-lt"/>
              <a:ea typeface="+mn-ea"/>
              <a:cs typeface="+mn-cs"/>
            </a:endParaRPr>
          </a:p>
          <a:p>
            <a:r>
              <a:rPr lang="en-CA" sz="1200" b="0" i="0" u="none" strike="noStrike" kern="1200" baseline="0" dirty="0" smtClean="0">
                <a:solidFill>
                  <a:schemeClr val="tx1"/>
                </a:solidFill>
                <a:latin typeface="+mn-lt"/>
                <a:ea typeface="+mn-ea"/>
                <a:cs typeface="+mn-cs"/>
              </a:rPr>
              <a:t>Make corrections as you type by pressing the Backspace key to delete characters to the left of the insertion point. Or, if you notice a mistake after you have left the cell, make the cell active and double-click the cell to open the cell for editing. The AutoComplete feature in Excel will complete text entries for you as you start to type a new entry in a cell. If the first few letters that you type match another entry in the column, Excel automatically fills in the remaining text. Press the Tab key, the Enter key, or one of the arrow keys to accept the text that Excel suggests, or continue typing the correct text. Turn off AutoComplete by clicking the File tab and then clicking </a:t>
            </a:r>
            <a:r>
              <a:rPr lang="en-CA" sz="1200" b="0" i="1" u="none" strike="noStrike" kern="1200" baseline="0" dirty="0" smtClean="0">
                <a:solidFill>
                  <a:schemeClr val="tx1"/>
                </a:solidFill>
                <a:latin typeface="+mn-lt"/>
                <a:ea typeface="+mn-ea"/>
                <a:cs typeface="+mn-cs"/>
              </a:rPr>
              <a:t>Options</a:t>
            </a:r>
            <a:r>
              <a:rPr lang="en-CA" sz="1200" b="0" i="0" u="none" strike="noStrike" kern="1200" baseline="0" dirty="0" smtClean="0">
                <a:solidFill>
                  <a:schemeClr val="tx1"/>
                </a:solidFill>
                <a:latin typeface="+mn-lt"/>
                <a:ea typeface="+mn-ea"/>
                <a:cs typeface="+mn-cs"/>
              </a:rPr>
              <a:t> near the bottom of the left pane in the backstage area. Click </a:t>
            </a:r>
            <a:r>
              <a:rPr lang="en-CA" sz="1200" b="0" i="1" u="none" strike="noStrike" kern="1200" baseline="0" dirty="0" smtClean="0">
                <a:solidFill>
                  <a:schemeClr val="tx1"/>
                </a:solidFill>
                <a:latin typeface="+mn-lt"/>
                <a:ea typeface="+mn-ea"/>
                <a:cs typeface="+mn-cs"/>
              </a:rPr>
              <a:t>Advanced</a:t>
            </a:r>
            <a:r>
              <a:rPr lang="en-CA" sz="1200" b="0" i="0" u="none" strike="noStrike" kern="1200" baseline="0" dirty="0" smtClean="0">
                <a:solidFill>
                  <a:schemeClr val="tx1"/>
                </a:solidFill>
                <a:latin typeface="+mn-lt"/>
                <a:ea typeface="+mn-ea"/>
                <a:cs typeface="+mn-cs"/>
              </a:rPr>
              <a:t> in the left pane of the Excel Options dialog box, click the </a:t>
            </a:r>
            <a:r>
              <a:rPr lang="en-CA" sz="1200" b="0" i="1" u="none" strike="noStrike" kern="1200" baseline="0" dirty="0" smtClean="0">
                <a:solidFill>
                  <a:schemeClr val="tx1"/>
                </a:solidFill>
                <a:latin typeface="+mn-lt"/>
                <a:ea typeface="+mn-ea"/>
                <a:cs typeface="+mn-cs"/>
              </a:rPr>
              <a:t>Enable AutoComplete for cell values </a:t>
            </a:r>
            <a:r>
              <a:rPr lang="en-CA" sz="1200" b="0" i="0" u="none" strike="noStrike" kern="1200" baseline="0" dirty="0" smtClean="0">
                <a:solidFill>
                  <a:schemeClr val="tx1"/>
                </a:solidFill>
                <a:latin typeface="+mn-lt"/>
                <a:ea typeface="+mn-ea"/>
                <a:cs typeface="+mn-cs"/>
              </a:rPr>
              <a:t>check box to clear the box, and then click OK. </a:t>
            </a:r>
            <a:endParaRPr lang="en-CA" i="0"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10</a:t>
            </a:fld>
            <a:endParaRPr lang="en-CA" dirty="0"/>
          </a:p>
        </p:txBody>
      </p:sp>
    </p:spTree>
    <p:extLst>
      <p:ext uri="{BB962C8B-B14F-4D97-AF65-F5344CB8AC3E}">
        <p14:creationId xmlns:p14="http://schemas.microsoft.com/office/powerpoint/2010/main" val="23161773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u="none" strike="noStrike" kern="1200" baseline="0" dirty="0" smtClean="0">
                <a:solidFill>
                  <a:schemeClr val="tx1"/>
                </a:solidFill>
                <a:latin typeface="+mn-lt"/>
                <a:ea typeface="+mn-ea"/>
                <a:cs typeface="+mn-cs"/>
              </a:rPr>
              <a:t>You can allow a long label to spill over into adjacent columns as long as you do not plan to enter other data in the overflow cells.</a:t>
            </a:r>
          </a:p>
          <a:p>
            <a:endParaRPr lang="en-CA" sz="1200" b="0" i="0" u="none" strike="noStrike" kern="1200" baseline="0" dirty="0" smtClean="0">
              <a:solidFill>
                <a:schemeClr val="tx1"/>
              </a:solidFill>
              <a:latin typeface="+mn-lt"/>
              <a:ea typeface="+mn-ea"/>
              <a:cs typeface="+mn-cs"/>
            </a:endParaRPr>
          </a:p>
          <a:p>
            <a:r>
              <a:rPr lang="en-CA" sz="1200" b="0" i="0" u="none" strike="noStrike" kern="1200" baseline="0" dirty="0" smtClean="0">
                <a:solidFill>
                  <a:schemeClr val="tx1"/>
                </a:solidFill>
                <a:latin typeface="+mn-lt"/>
                <a:ea typeface="+mn-ea"/>
                <a:cs typeface="+mn-cs"/>
              </a:rPr>
              <a:t>In a later section, you will learn how to adjust column widths.</a:t>
            </a:r>
            <a:endParaRPr lang="en-CA" i="0"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11</a:t>
            </a:fld>
            <a:endParaRPr lang="en-CA" dirty="0"/>
          </a:p>
        </p:txBody>
      </p:sp>
    </p:spTree>
    <p:extLst>
      <p:ext uri="{BB962C8B-B14F-4D97-AF65-F5344CB8AC3E}">
        <p14:creationId xmlns:p14="http://schemas.microsoft.com/office/powerpoint/2010/main" val="23161773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Excel provides a variety of methods to quickly navigate a worksheet as you enter and edit data. The Name </a:t>
            </a:r>
            <a:r>
              <a:rPr lang="en-US" sz="1200" b="0" i="0" u="none" strike="noStrike" kern="1200" baseline="0" dirty="0" err="1" smtClean="0">
                <a:solidFill>
                  <a:schemeClr val="tx1"/>
                </a:solidFill>
                <a:latin typeface="+mn-lt"/>
                <a:ea typeface="+mn-ea"/>
                <a:cs typeface="+mn-cs"/>
              </a:rPr>
              <a:t>nox</a:t>
            </a:r>
            <a:r>
              <a:rPr lang="en-US" sz="1200" b="0" i="0" u="none" strike="noStrike" kern="1200" baseline="0" dirty="0" smtClean="0">
                <a:solidFill>
                  <a:schemeClr val="tx1"/>
                </a:solidFill>
                <a:latin typeface="+mn-lt"/>
                <a:ea typeface="+mn-ea"/>
                <a:cs typeface="+mn-cs"/>
              </a:rPr>
              <a:t> (displays to the left of the Formula bar) and the Go To dialog box are used to navigate to a specific cell or range. A worksheet can also be navigated using key commands, such as Ctrl + Home.</a:t>
            </a:r>
          </a:p>
          <a:p>
            <a:endParaRPr lang="en-CA" sz="1200" b="0" i="0" u="none" strike="noStrike" kern="1200" baseline="0" dirty="0" smtClean="0">
              <a:solidFill>
                <a:schemeClr val="tx1"/>
              </a:solidFill>
              <a:latin typeface="+mn-lt"/>
              <a:ea typeface="+mn-ea"/>
              <a:cs typeface="+mn-cs"/>
            </a:endParaRPr>
          </a:p>
          <a:p>
            <a:r>
              <a:rPr lang="en-CA" sz="1200" b="0" i="0" u="none" strike="noStrike" kern="1200" baseline="0" dirty="0" smtClean="0">
                <a:solidFill>
                  <a:schemeClr val="tx1"/>
                </a:solidFill>
                <a:latin typeface="+mn-lt"/>
                <a:ea typeface="+mn-ea"/>
                <a:cs typeface="+mn-cs"/>
              </a:rPr>
              <a:t>The horizontal and vertical scroll bars are used to scroll with the mouse. Scrolling using the scroll bars does not move the position of the active cell. The width or height of the scroll box indicates the proportional amount of the used cells in the worksheet that is visible in the current window. The position of the scroll box within the scroll bar indicates the relative location of the visible cells within the remainder of the worksheet.</a:t>
            </a:r>
            <a:endParaRPr lang="en-CA"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12</a:t>
            </a:fld>
            <a:endParaRPr lang="en-CA" dirty="0"/>
          </a:p>
        </p:txBody>
      </p:sp>
    </p:spTree>
    <p:extLst>
      <p:ext uri="{BB962C8B-B14F-4D97-AF65-F5344CB8AC3E}">
        <p14:creationId xmlns:p14="http://schemas.microsoft.com/office/powerpoint/2010/main" val="24637806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Worksheets can contain data that may not all fit in the worksheet area. Change what cells are visible by scrolling horizontally or vertically in the worksheet.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To scroll, use the horizontal and vertical scroll bars, which display on the bottom right and right edge of the window. The scroll bars contain scroll buttons that are used to move the view by one column or row. The scroll bars also contain scroll boxes that can be clicked and dragged to change which cells are visible.</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The mouse wheel will also vertically scroll in a worksheet, making it more efficient to move up and down. </a:t>
            </a:r>
            <a:endParaRPr lang="en-CA" dirty="0" smtClean="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13</a:t>
            </a:fld>
            <a:endParaRPr lang="en-CA" dirty="0"/>
          </a:p>
        </p:txBody>
      </p:sp>
    </p:spTree>
    <p:extLst>
      <p:ext uri="{BB962C8B-B14F-4D97-AF65-F5344CB8AC3E}">
        <p14:creationId xmlns:p14="http://schemas.microsoft.com/office/powerpoint/2010/main" val="9014769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When a cell is active, a thick, green border surrounds it and a small, green square displays in the bottom right corner of the border. This green square is called the </a:t>
            </a:r>
            <a:r>
              <a:rPr lang="en-US" sz="1200" b="0" i="1" u="none" strike="noStrike" kern="1200" baseline="0" dirty="0" smtClean="0">
                <a:solidFill>
                  <a:schemeClr val="tx1"/>
                </a:solidFill>
                <a:latin typeface="+mn-lt"/>
                <a:ea typeface="+mn-ea"/>
                <a:cs typeface="+mn-cs"/>
              </a:rPr>
              <a:t>fill handle</a:t>
            </a:r>
            <a:r>
              <a:rPr lang="en-US" sz="1200" b="0" i="0" u="none" strike="noStrike" kern="1200" baseline="0" dirty="0" smtClean="0">
                <a:solidFill>
                  <a:schemeClr val="tx1"/>
                </a:solidFill>
                <a:latin typeface="+mn-lt"/>
                <a:ea typeface="+mn-ea"/>
                <a:cs typeface="+mn-cs"/>
              </a:rPr>
              <a:t>. The fill handle is an AutoFill feature in Excel that enters repetitive, series, or patterned data.</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For example, type the first day of a week in a cell and then use the fill handle to populate the adjacent cells with the remaining days of the week. The entries that are automatically inserted in the adjacent cells are dependent on the contents of the active cell, which is called the source cell.</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Use the fill handle by making the source cell active, clicking the fill handle and holding down the left mouse button, dragging the pointer into the last cell in the range, and then releasing the mouse button. </a:t>
            </a:r>
            <a:endParaRPr lang="en-CA"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14</a:t>
            </a:fld>
            <a:endParaRPr lang="en-CA" dirty="0"/>
          </a:p>
        </p:txBody>
      </p:sp>
    </p:spTree>
    <p:extLst>
      <p:ext uri="{BB962C8B-B14F-4D97-AF65-F5344CB8AC3E}">
        <p14:creationId xmlns:p14="http://schemas.microsoft.com/office/powerpoint/2010/main" val="12930713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Use the Auto Fill Options button drop-down list to control how the series is entered. After dragging the fill handle, the Auto Fill Options button displays at the end of the series. Pointing at the button causes it to expand and display an arrow. Click the arrow and then select the fill action from the options in the drop-down list. By default, </a:t>
            </a:r>
            <a:r>
              <a:rPr lang="en-US" sz="1200" b="0" i="1" u="none" strike="noStrike" kern="1200" baseline="0" dirty="0" smtClean="0">
                <a:solidFill>
                  <a:schemeClr val="tx1"/>
                </a:solidFill>
                <a:latin typeface="+mn-lt"/>
                <a:ea typeface="+mn-ea"/>
                <a:cs typeface="+mn-cs"/>
              </a:rPr>
              <a:t>Fill Series </a:t>
            </a:r>
            <a:r>
              <a:rPr lang="en-US" sz="1200" b="0" i="0" u="none" strike="noStrike" kern="1200" baseline="0" dirty="0" smtClean="0">
                <a:solidFill>
                  <a:schemeClr val="tx1"/>
                </a:solidFill>
                <a:latin typeface="+mn-lt"/>
                <a:ea typeface="+mn-ea"/>
                <a:cs typeface="+mn-cs"/>
              </a:rPr>
              <a:t>is selected. Click the Copy Cells option to repeat the value in the first cell. </a:t>
            </a:r>
            <a:endParaRPr lang="en-CA" i="0" dirty="0" smtClean="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15</a:t>
            </a:fld>
            <a:endParaRPr lang="en-CA" dirty="0"/>
          </a:p>
        </p:txBody>
      </p:sp>
    </p:spTree>
    <p:extLst>
      <p:ext uri="{BB962C8B-B14F-4D97-AF65-F5344CB8AC3E}">
        <p14:creationId xmlns:p14="http://schemas.microsoft.com/office/powerpoint/2010/main" val="3041344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fill handle is versatile and can be used to enter a series of values, dates, times, or other labels as a pattern. The pattern is established based on the cells you select before dragging the fill handle. In the worksheet shown, the cells in columns C through J were all populated using the fill handle. In each row, the first two cells in columns A and B were selected and then the fill handle was dragged right into column J. Notice the variety of patterns used to extend a series. </a:t>
            </a:r>
            <a:endParaRPr lang="en-CA" i="0" dirty="0" smtClean="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16</a:t>
            </a:fld>
            <a:endParaRPr lang="en-CA" dirty="0"/>
          </a:p>
        </p:txBody>
      </p:sp>
    </p:spTree>
    <p:extLst>
      <p:ext uri="{BB962C8B-B14F-4D97-AF65-F5344CB8AC3E}">
        <p14:creationId xmlns:p14="http://schemas.microsoft.com/office/powerpoint/2010/main" val="3041344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An example of a valid formula is </a:t>
            </a:r>
            <a:r>
              <a:rPr lang="en-US" sz="1200" b="0" i="1" u="none" strike="noStrike" kern="1200" baseline="0" dirty="0" smtClean="0">
                <a:solidFill>
                  <a:schemeClr val="tx1"/>
                </a:solidFill>
                <a:latin typeface="+mn-lt"/>
                <a:ea typeface="+mn-ea"/>
                <a:cs typeface="+mn-cs"/>
              </a:rPr>
              <a:t>=A3*B3</a:t>
            </a:r>
            <a:r>
              <a:rPr lang="en-US" sz="1200" b="0" i="0" u="none" strike="noStrike" kern="1200" baseline="0" dirty="0" smtClean="0">
                <a:solidFill>
                  <a:schemeClr val="tx1"/>
                </a:solidFill>
                <a:latin typeface="+mn-lt"/>
                <a:ea typeface="+mn-ea"/>
                <a:cs typeface="+mn-cs"/>
              </a:rPr>
              <a:t>. In this formula, the value in cell A3 is multiplied by the value in cell B3 and the result is placed in the formula cell.</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By including the cell address in the formula rather than typing the actual value, you can utilize the powerful recalculation feature in Excel. If you change a cell’s content, the worksheet is automatically recalculated so that all values are current. </a:t>
            </a:r>
            <a:endParaRPr lang="en-CA" dirty="0" smtClean="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17</a:t>
            </a:fld>
            <a:endParaRPr lang="en-CA" dirty="0"/>
          </a:p>
        </p:txBody>
      </p:sp>
    </p:spTree>
    <p:extLst>
      <p:ext uri="{BB962C8B-B14F-4D97-AF65-F5344CB8AC3E}">
        <p14:creationId xmlns:p14="http://schemas.microsoft.com/office/powerpoint/2010/main" val="1171142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values in cells C4 through I4 are added and the result, </a:t>
            </a:r>
            <a:r>
              <a:rPr lang="en-US" sz="1200" b="0" i="1" u="none" strike="noStrike" kern="1200" baseline="0" dirty="0" smtClean="0">
                <a:solidFill>
                  <a:schemeClr val="tx1"/>
                </a:solidFill>
                <a:latin typeface="+mn-lt"/>
                <a:ea typeface="+mn-ea"/>
                <a:cs typeface="+mn-cs"/>
              </a:rPr>
              <a:t>40</a:t>
            </a:r>
            <a:r>
              <a:rPr lang="en-US" sz="1200" b="0" i="0" u="none" strike="noStrike" kern="1200" baseline="0" dirty="0" smtClean="0">
                <a:solidFill>
                  <a:schemeClr val="tx1"/>
                </a:solidFill>
                <a:latin typeface="+mn-lt"/>
                <a:ea typeface="+mn-ea"/>
                <a:cs typeface="+mn-cs"/>
              </a:rPr>
              <a:t>, is displayed in cell J4. You can type cell column letters in a formula in uppercase or lowercase letters. If you type lowercase column letters in a formula, Excel will convert the letters to uppercase when you press the Enter key or click the Enter button on the Formula bar.</a:t>
            </a:r>
            <a:endParaRPr lang="en-CA"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18</a:t>
            </a:fld>
            <a:endParaRPr lang="en-CA" dirty="0"/>
          </a:p>
        </p:txBody>
      </p:sp>
    </p:spTree>
    <p:extLst>
      <p:ext uri="{BB962C8B-B14F-4D97-AF65-F5344CB8AC3E}">
        <p14:creationId xmlns:p14="http://schemas.microsoft.com/office/powerpoint/2010/main" val="11220554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pointing method can be a more efficient and accurate way to build formulas than typing cell addresses.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When using the pointing method to enter a formula, a moving dashed border (called a </a:t>
            </a:r>
            <a:r>
              <a:rPr lang="en-US" sz="1200" b="0" i="1" u="none" strike="noStrike" kern="1200" baseline="0" dirty="0" smtClean="0">
                <a:solidFill>
                  <a:schemeClr val="tx1"/>
                </a:solidFill>
                <a:latin typeface="+mn-lt"/>
                <a:ea typeface="+mn-ea"/>
                <a:cs typeface="+mn-cs"/>
              </a:rPr>
              <a:t>marquee</a:t>
            </a:r>
            <a:r>
              <a:rPr lang="en-US" sz="1200" b="0" i="0" u="none" strike="noStrike" kern="1200" baseline="0" dirty="0" smtClean="0">
                <a:solidFill>
                  <a:schemeClr val="tx1"/>
                </a:solidFill>
                <a:latin typeface="+mn-lt"/>
                <a:ea typeface="+mn-ea"/>
                <a:cs typeface="+mn-cs"/>
              </a:rPr>
              <a:t>) displays around cell the active cell, indicating it is the cell included in the formula, and the cell address is added to the formula cell (L4) with a blinking insertion point after the reference. The word </a:t>
            </a:r>
            <a:r>
              <a:rPr lang="en-US" sz="1200" b="0" i="1" u="none" strike="noStrike" kern="1200" baseline="0" dirty="0" smtClean="0">
                <a:solidFill>
                  <a:schemeClr val="tx1"/>
                </a:solidFill>
                <a:latin typeface="+mn-lt"/>
                <a:ea typeface="+mn-ea"/>
                <a:cs typeface="+mn-cs"/>
              </a:rPr>
              <a:t>Point </a:t>
            </a:r>
            <a:r>
              <a:rPr lang="en-US" sz="1200" b="0" i="0" u="none" strike="noStrike" kern="1200" baseline="0" dirty="0" smtClean="0">
                <a:solidFill>
                  <a:schemeClr val="tx1"/>
                </a:solidFill>
                <a:latin typeface="+mn-lt"/>
                <a:ea typeface="+mn-ea"/>
                <a:cs typeface="+mn-cs"/>
              </a:rPr>
              <a:t>displays at the left side of the Status bar. </a:t>
            </a:r>
            <a:endParaRPr lang="en-CA"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19</a:t>
            </a:fld>
            <a:endParaRPr lang="en-CA" dirty="0"/>
          </a:p>
        </p:txBody>
      </p:sp>
    </p:spTree>
    <p:extLst>
      <p:ext uri="{BB962C8B-B14F-4D97-AF65-F5344CB8AC3E}">
        <p14:creationId xmlns:p14="http://schemas.microsoft.com/office/powerpoint/2010/main" val="11220554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CA" dirty="0" smtClean="0"/>
              <a:t>Navigate through this presentation while in Slide Show View. Click a skill on this slide to advance directly to the related topic slide. To return to this slide, click the Skills button in the bottom right corner of any slide. Alternatively, advance through the presentation one slide at a time by clicking the Next button. Go back a slide by clicking the Previous button. The Next and Previous buttons are in the bottom right corner of all slides.</a:t>
            </a:r>
          </a:p>
          <a:p>
            <a:endParaRPr lang="en-CA" dirty="0" smtClean="0"/>
          </a:p>
          <a:p>
            <a:r>
              <a:rPr lang="en-CA" dirty="0" smtClean="0"/>
              <a:t>In Section 1 you will learn how to</a:t>
            </a:r>
            <a:r>
              <a:rPr lang="en-CA" baseline="0" dirty="0" smtClean="0"/>
              <a:t> create worksheets to analyze data. You will b</a:t>
            </a:r>
            <a:r>
              <a:rPr lang="en-CA" sz="1200" b="0" i="0" u="none" strike="noStrike" kern="1200" baseline="0" dirty="0" smtClean="0">
                <a:solidFill>
                  <a:schemeClr val="tx1"/>
                </a:solidFill>
                <a:latin typeface="+mn-lt"/>
                <a:ea typeface="+mn-ea"/>
                <a:cs typeface="+mn-cs"/>
              </a:rPr>
              <a:t>egin your work in Excel by entering labels in columns or rows to create the worksheet layout. Next, you will add the values that correspond to the labels. Finally, you will create formulas to add, subtract, multiply, or divide to calculate the desired results. </a:t>
            </a:r>
          </a:p>
          <a:p>
            <a:endParaRPr lang="en-CA" sz="1200" b="0" i="0" u="none" strike="noStrike" kern="1200" baseline="0" dirty="0" smtClean="0">
              <a:solidFill>
                <a:schemeClr val="tx1"/>
              </a:solidFill>
              <a:latin typeface="+mn-lt"/>
              <a:ea typeface="+mn-ea"/>
              <a:cs typeface="+mn-cs"/>
            </a:endParaRPr>
          </a:p>
          <a:p>
            <a:r>
              <a:rPr lang="en-CA" sz="1200" b="0" i="0" u="none" strike="noStrike" kern="1200" baseline="0" dirty="0" smtClean="0">
                <a:solidFill>
                  <a:schemeClr val="tx1"/>
                </a:solidFill>
                <a:latin typeface="+mn-lt"/>
                <a:ea typeface="+mn-ea"/>
                <a:cs typeface="+mn-cs"/>
              </a:rPr>
              <a:t>Once a worksheet has been created, the power and versatility of Excel is put to use by performing what-if analyses. What happens to net profit if sales increase 4 percent? What happens to monthly cash flow if the wages of all employees are raised 3 percent? To answer these types of questions, you will edit a value and then watch Excel’s recalculation feature automatically update all other values dependent on the number you changed.</a:t>
            </a:r>
            <a:endParaRPr lang="en-CA"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C8387F7A-FAC8-4CB8-8E90-E22C8EE49A70}" type="slidenum">
              <a:rPr lang="en-CA" smtClean="0"/>
              <a:pPr/>
              <a:t>2</a:t>
            </a:fld>
            <a:endParaRPr lang="en-CA" dirty="0"/>
          </a:p>
        </p:txBody>
      </p:sp>
    </p:spTree>
    <p:extLst>
      <p:ext uri="{BB962C8B-B14F-4D97-AF65-F5344CB8AC3E}">
        <p14:creationId xmlns:p14="http://schemas.microsoft.com/office/powerpoint/2010/main" val="19850056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CA" baseline="0" dirty="0" smtClean="0"/>
              <a:t>In Slide Show View, click the Answer button after you believe that you know the correct answer to Question 1. The correct answer will display. Then click the Next Question button and Question 2 will appear. Continue repeating these steps for all four questions.</a:t>
            </a:r>
          </a:p>
          <a:p>
            <a:endParaRPr lang="en-CA" baseline="0" dirty="0" smtClean="0"/>
          </a:p>
          <a:p>
            <a:r>
              <a:rPr lang="en-CA" dirty="0" smtClean="0"/>
              <a:t>These Checkpoints are designed to provide you with an opportunity to reflect on a few concepts at a time.</a:t>
            </a: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C8387F7A-FAC8-4CB8-8E90-E22C8EE49A70}" type="slidenum">
              <a:rPr lang="en-CA" smtClean="0"/>
              <a:pPr/>
              <a:t>20</a:t>
            </a:fld>
            <a:endParaRPr lang="en-CA" dirty="0"/>
          </a:p>
        </p:txBody>
      </p:sp>
    </p:spTree>
    <p:extLst>
      <p:ext uri="{BB962C8B-B14F-4D97-AF65-F5344CB8AC3E}">
        <p14:creationId xmlns:p14="http://schemas.microsoft.com/office/powerpoint/2010/main" val="27102366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One of Excel’s built-in functions is called SUM.</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A function is a preprogrammed formula. The structure of a formula utilizing a function begins with the equals sign (=), followed by the name of the function, and then the argument.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1" u="none" strike="noStrike" kern="1200" baseline="0" dirty="0" smtClean="0">
                <a:solidFill>
                  <a:schemeClr val="tx1"/>
                </a:solidFill>
                <a:latin typeface="+mn-lt"/>
                <a:ea typeface="+mn-ea"/>
                <a:cs typeface="+mn-cs"/>
              </a:rPr>
              <a:t>Argument </a:t>
            </a:r>
            <a:r>
              <a:rPr lang="en-US" sz="1200" b="0" i="0" u="none" strike="noStrike" kern="1200" baseline="0" dirty="0" smtClean="0">
                <a:solidFill>
                  <a:schemeClr val="tx1"/>
                </a:solidFill>
                <a:latin typeface="+mn-lt"/>
                <a:ea typeface="+mn-ea"/>
                <a:cs typeface="+mn-cs"/>
              </a:rPr>
              <a:t>is the term given to the values identified within parentheses. In the example provided, the argument C5:I5 contains the starting cell and the ending cell separated by a colon (:). The colon is used to indicate the range to be summed; a range is a rectangular-shaped block of cells. Since the SUM function is used frequently, an AutoSum button is available on the Home tab. </a:t>
            </a:r>
            <a:endParaRPr lang="en-CA" i="0" dirty="0"/>
          </a:p>
        </p:txBody>
      </p:sp>
      <p:sp>
        <p:nvSpPr>
          <p:cNvPr id="4" name="Slide Number Placeholder 3"/>
          <p:cNvSpPr>
            <a:spLocks noGrp="1"/>
          </p:cNvSpPr>
          <p:nvPr>
            <p:ph type="sldNum" sz="quarter" idx="10"/>
          </p:nvPr>
        </p:nvSpPr>
        <p:spPr>
          <a:xfrm>
            <a:off x="3717032" y="8610600"/>
            <a:ext cx="2971800" cy="457200"/>
          </a:xfrm>
          <a:prstGeom prst="rect">
            <a:avLst/>
          </a:prstGeom>
        </p:spPr>
        <p:txBody>
          <a:bodyPr/>
          <a:lstStyle/>
          <a:p>
            <a:fld id="{F4A329A0-62E3-4953-8F8C-0AB46EC987DF}" type="slidenum">
              <a:rPr lang="en-CA" b="1" smtClean="0">
                <a:latin typeface="+mj-lt"/>
              </a:rPr>
              <a:pPr/>
              <a:t>21</a:t>
            </a:fld>
            <a:endParaRPr lang="en-CA" b="1" dirty="0">
              <a:latin typeface="+mj-lt"/>
            </a:endParaRPr>
          </a:p>
        </p:txBody>
      </p:sp>
    </p:spTree>
    <p:extLst>
      <p:ext uri="{BB962C8B-B14F-4D97-AF65-F5344CB8AC3E}">
        <p14:creationId xmlns:p14="http://schemas.microsoft.com/office/powerpoint/2010/main" val="26350563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Many times you may create a worksheet in which several formulas are basically the same.</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Whenever formulas are this similar, use the Copy and Paste feature or the fill handle to copy the formula from one cell to another. The cell containing the original formula is called the </a:t>
            </a:r>
            <a:r>
              <a:rPr lang="en-US" sz="1200" b="0" i="1" u="none" strike="noStrike" kern="1200" baseline="0" dirty="0" smtClean="0">
                <a:solidFill>
                  <a:schemeClr val="tx1"/>
                </a:solidFill>
                <a:latin typeface="+mn-lt"/>
                <a:ea typeface="+mn-ea"/>
                <a:cs typeface="+mn-cs"/>
              </a:rPr>
              <a:t>source</a:t>
            </a:r>
            <a:r>
              <a:rPr lang="en-US" sz="1200" b="0" i="0" u="none" strike="noStrike" kern="1200" baseline="0" dirty="0" smtClean="0">
                <a:solidFill>
                  <a:schemeClr val="tx1"/>
                </a:solidFill>
                <a:latin typeface="+mn-lt"/>
                <a:ea typeface="+mn-ea"/>
                <a:cs typeface="+mn-cs"/>
              </a:rPr>
              <a:t>, and the cell(s) to which the formula is copied is called the </a:t>
            </a:r>
            <a:r>
              <a:rPr lang="en-US" sz="1200" b="0" i="1" u="none" strike="noStrike" kern="1200" baseline="0" dirty="0" smtClean="0">
                <a:solidFill>
                  <a:schemeClr val="tx1"/>
                </a:solidFill>
                <a:latin typeface="+mn-lt"/>
                <a:ea typeface="+mn-ea"/>
                <a:cs typeface="+mn-cs"/>
              </a:rPr>
              <a:t>destination</a:t>
            </a:r>
            <a:r>
              <a:rPr lang="en-US" sz="1200" b="0" i="0" u="none" strike="noStrike" kern="1200" baseline="0" dirty="0" smtClean="0">
                <a:solidFill>
                  <a:schemeClr val="tx1"/>
                </a:solidFill>
                <a:latin typeface="+mn-lt"/>
                <a:ea typeface="+mn-ea"/>
                <a:cs typeface="+mn-cs"/>
              </a:rPr>
              <a:t>. When the formula is pasted, Excel automatically changes column letters or row numbers to reflect the destination location. By default, Excel assumes relative addressing, which means that cell addresses update relative to the destination.</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A moving marquee surrounds the active cell indicating that the source contents have been copied to the Clipboard, which is a temporary storage location. </a:t>
            </a:r>
            <a:endParaRPr lang="en-CA" i="0"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22</a:t>
            </a:fld>
            <a:endParaRPr lang="en-CA" dirty="0"/>
          </a:p>
        </p:txBody>
      </p:sp>
    </p:spTree>
    <p:extLst>
      <p:ext uri="{BB962C8B-B14F-4D97-AF65-F5344CB8AC3E}">
        <p14:creationId xmlns:p14="http://schemas.microsoft.com/office/powerpoint/2010/main" val="38152745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When the active cell contains a formula, dragging the fill handle causes Excel to copy the formula and change cell references relative to each destination location.</a:t>
            </a:r>
          </a:p>
          <a:p>
            <a:endParaRPr lang="en-CA"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When you use the Copy button, the contents of the source cell(s) are placed in the Clipboard. The data will remain in the Clipboard and can be pasted several times in the current worksheet, into any other worksheet that is open, or into an open file in another application. Use the Copy and Paste buttons when the formula is to be inserted more than once or into nonadjacent cells. Use the fill handle when the formula is only being copied to adjacent cells. </a:t>
            </a:r>
            <a:endParaRPr lang="en-CA" i="0"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23</a:t>
            </a:fld>
            <a:endParaRPr lang="en-CA" dirty="0"/>
          </a:p>
        </p:txBody>
      </p:sp>
    </p:spTree>
    <p:extLst>
      <p:ext uri="{BB962C8B-B14F-4D97-AF65-F5344CB8AC3E}">
        <p14:creationId xmlns:p14="http://schemas.microsoft.com/office/powerpoint/2010/main" val="21507846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In addition to undoing or redoing the previous action, the Undo and Redo buttons on the Quick Access Toolbar can be used to undo or redo multiple actions. Click the button arrow to display a list of previous actions. Click an action on the Undo button drop-down list and that action, along with any preceding actions, will be undone. The same applies for redoing multiple actions.</a:t>
            </a:r>
          </a:p>
        </p:txBody>
      </p:sp>
      <p:sp>
        <p:nvSpPr>
          <p:cNvPr id="4" name="Slide Number Placeholder 3"/>
          <p:cNvSpPr>
            <a:spLocks noGrp="1"/>
          </p:cNvSpPr>
          <p:nvPr>
            <p:ph type="sldNum" sz="quarter" idx="10"/>
          </p:nvPr>
        </p:nvSpPr>
        <p:spPr/>
        <p:txBody>
          <a:bodyPr/>
          <a:lstStyle/>
          <a:p>
            <a:fld id="{72D0E36F-8B7D-42ED-B9DE-10A88CB90EB8}" type="slidenum">
              <a:rPr lang="en-CA" smtClean="0"/>
              <a:pPr/>
              <a:t>24</a:t>
            </a:fld>
            <a:endParaRPr lang="en-CA" dirty="0"/>
          </a:p>
        </p:txBody>
      </p:sp>
    </p:spTree>
    <p:extLst>
      <p:ext uri="{BB962C8B-B14F-4D97-AF65-F5344CB8AC3E}">
        <p14:creationId xmlns:p14="http://schemas.microsoft.com/office/powerpoint/2010/main" val="1994071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Basic formatting should be applied to even the simplest worksheets to ensure that the information they contain is easy to understand.</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Some of the most basic formatting options in Excel are number, alignment, and font formatting, all of which are on the Home tab. Generally speaking, apply formatting to a cell by first making it active and then using the buttons and options on the Home tab to format the cell. Formatting can also be applied to ranges of cells, which saves the time you would spend individually formatting each cell. </a:t>
            </a:r>
            <a:endParaRPr lang="en-CA"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25</a:t>
            </a:fld>
            <a:endParaRPr lang="en-CA" dirty="0"/>
          </a:p>
        </p:txBody>
      </p:sp>
    </p:spTree>
    <p:extLst>
      <p:ext uri="{BB962C8B-B14F-4D97-AF65-F5344CB8AC3E}">
        <p14:creationId xmlns:p14="http://schemas.microsoft.com/office/powerpoint/2010/main" val="393133864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Accounting format adds a dollar sign, a comma in the thousands place, and displays two digits after the decimal point for each value in the selection.</a:t>
            </a: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26</a:t>
            </a:fld>
            <a:endParaRPr lang="en-CA" dirty="0"/>
          </a:p>
        </p:txBody>
      </p:sp>
    </p:spTree>
    <p:extLst>
      <p:ext uri="{BB962C8B-B14F-4D97-AF65-F5344CB8AC3E}">
        <p14:creationId xmlns:p14="http://schemas.microsoft.com/office/powerpoint/2010/main" val="4443357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u="none" strike="noStrike" kern="1200" baseline="0" dirty="0" smtClean="0">
                <a:solidFill>
                  <a:schemeClr val="tx1"/>
                </a:solidFill>
                <a:latin typeface="+mn-lt"/>
                <a:ea typeface="+mn-ea"/>
                <a:cs typeface="+mn-cs"/>
              </a:rPr>
              <a:t>Labels are aligned at the left edge of a column and values are aligned at the right edge. Align labels at the right edge of the column using the Align Right button in the Alignment group on the Home tab.</a:t>
            </a:r>
            <a:endParaRPr lang="en-CA"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27</a:t>
            </a:fld>
            <a:endParaRPr lang="en-CA" dirty="0"/>
          </a:p>
        </p:txBody>
      </p:sp>
    </p:spTree>
    <p:extLst>
      <p:ext uri="{BB962C8B-B14F-4D97-AF65-F5344CB8AC3E}">
        <p14:creationId xmlns:p14="http://schemas.microsoft.com/office/powerpoint/2010/main" val="4443357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The Alignment group on the Home tab contains an Orientation button, which you can use to rotate text within cells. Text can be rotated counterclockwise, clockwise, changed to a vertical alignment, rotated up vertically, or rotated down vertically.</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Often, text set in narrow columns is angled to improve the label appearance. In the screen shown at the right, the cells containing the days of the week in the payroll worksheet are angled counterclockwise. </a:t>
            </a:r>
            <a:endParaRPr lang="en-CA"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28</a:t>
            </a:fld>
            <a:endParaRPr lang="en-CA" dirty="0"/>
          </a:p>
        </p:txBody>
      </p:sp>
    </p:spTree>
    <p:extLst>
      <p:ext uri="{BB962C8B-B14F-4D97-AF65-F5344CB8AC3E}">
        <p14:creationId xmlns:p14="http://schemas.microsoft.com/office/powerpoint/2010/main" val="4443357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0" i="0" u="none" strike="noStrike" kern="1200" baseline="0" dirty="0" smtClean="0">
                <a:solidFill>
                  <a:schemeClr val="tx1"/>
                </a:solidFill>
                <a:latin typeface="+mn-lt"/>
                <a:ea typeface="+mn-ea"/>
                <a:cs typeface="+mn-cs"/>
              </a:rPr>
              <a:t>To display cell formulas in a worksheet, click the Formulas tab and then click the Show Formulas button in the Formula Auditing group. </a:t>
            </a:r>
            <a:r>
              <a:rPr lang="en-US" sz="1200" b="0" i="0" u="none" strike="noStrike" kern="1200" baseline="0" dirty="0" smtClean="0">
                <a:solidFill>
                  <a:schemeClr val="tx1"/>
                </a:solidFill>
                <a:latin typeface="+mn-lt"/>
                <a:ea typeface="+mn-ea"/>
                <a:cs typeface="+mn-cs"/>
              </a:rPr>
              <a:t>The cells in the worksheet are automatically expanded and cells that contain formulas now display the formula in the worksheet area.</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To print a worksheet displaying cell formulas, click the Print option at the Print backstage area, click the print button.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Press CRTL + ` to turn off the display of formulas.</a:t>
            </a:r>
            <a:endParaRPr lang="en-CA" i="0"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29</a:t>
            </a:fld>
            <a:endParaRPr lang="en-CA" dirty="0"/>
          </a:p>
        </p:txBody>
      </p:sp>
    </p:spTree>
    <p:extLst>
      <p:ext uri="{BB962C8B-B14F-4D97-AF65-F5344CB8AC3E}">
        <p14:creationId xmlns:p14="http://schemas.microsoft.com/office/powerpoint/2010/main" val="3543561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u="none" strike="noStrike" kern="1200" baseline="0" dirty="0" smtClean="0">
                <a:solidFill>
                  <a:schemeClr val="tx1"/>
                </a:solidFill>
                <a:latin typeface="+mn-lt"/>
                <a:ea typeface="+mn-ea"/>
                <a:cs typeface="+mn-cs"/>
              </a:rPr>
              <a:t>This slide displays various features on the Excel screen. Depending on your screen resolution, your screen may vary slightly. Refer to the tables on the following slides for a description of the screen features.</a:t>
            </a:r>
          </a:p>
          <a:p>
            <a:endParaRPr lang="en-CA" sz="1200" b="0" i="0" u="none" strike="noStrike" kern="1200" baseline="0" dirty="0" smtClean="0">
              <a:solidFill>
                <a:schemeClr val="tx1"/>
              </a:solidFill>
              <a:latin typeface="+mn-lt"/>
              <a:ea typeface="+mn-ea"/>
              <a:cs typeface="+mn-cs"/>
            </a:endParaRPr>
          </a:p>
          <a:p>
            <a:r>
              <a:rPr lang="en-CA" sz="1200" b="0" i="0" u="none" strike="noStrike" kern="1200" baseline="0" dirty="0" smtClean="0">
                <a:solidFill>
                  <a:schemeClr val="tx1"/>
                </a:solidFill>
                <a:latin typeface="+mn-lt"/>
                <a:ea typeface="+mn-ea"/>
                <a:cs typeface="+mn-cs"/>
              </a:rPr>
              <a:t>Information is created in Excel in a worksheet and is saved in a file called a </a:t>
            </a:r>
            <a:r>
              <a:rPr lang="en-CA" sz="1200" b="0" i="1" u="none" strike="noStrike" kern="1200" baseline="0" dirty="0" smtClean="0">
                <a:solidFill>
                  <a:schemeClr val="tx1"/>
                </a:solidFill>
                <a:latin typeface="+mn-lt"/>
                <a:ea typeface="+mn-ea"/>
                <a:cs typeface="+mn-cs"/>
              </a:rPr>
              <a:t>workbook</a:t>
            </a:r>
            <a:r>
              <a:rPr lang="en-CA" sz="1200" b="0" i="0" u="none" strike="noStrike" kern="1200" baseline="0" dirty="0" smtClean="0">
                <a:solidFill>
                  <a:schemeClr val="tx1"/>
                </a:solidFill>
                <a:latin typeface="+mn-lt"/>
                <a:ea typeface="+mn-ea"/>
                <a:cs typeface="+mn-cs"/>
              </a:rPr>
              <a:t>. A workbook can contain several worksheets. Imagine a worksheet as a page with horizontal and vertical lines drawn in a grid representing columns and rows.</a:t>
            </a:r>
          </a:p>
          <a:p>
            <a:endParaRPr lang="en-CA"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Data is entered into a cell, which is the intersection of a column with a row. Columns are lettered A to Z, AA to AZ, BA to BZ, and so on. The last column in the worksheet is labeled </a:t>
            </a:r>
            <a:r>
              <a:rPr lang="en-US" sz="1200" b="0" i="1" u="none" strike="noStrike" kern="1200" baseline="0" dirty="0" smtClean="0">
                <a:solidFill>
                  <a:schemeClr val="tx1"/>
                </a:solidFill>
                <a:latin typeface="+mn-lt"/>
                <a:ea typeface="+mn-ea"/>
                <a:cs typeface="+mn-cs"/>
              </a:rPr>
              <a:t>XFD</a:t>
            </a:r>
            <a:r>
              <a:rPr lang="en-US" sz="1200" b="0" i="0" u="none" strike="noStrike" kern="1200" baseline="0" dirty="0" smtClean="0">
                <a:solidFill>
                  <a:schemeClr val="tx1"/>
                </a:solidFill>
                <a:latin typeface="+mn-lt"/>
                <a:ea typeface="+mn-ea"/>
                <a:cs typeface="+mn-cs"/>
              </a:rPr>
              <a:t>. Rows are numbered 1, 2, 3, and so on. A column letter and a row number identify each cell. For example, A1 is the cell address for the intersection of column A with row 1.</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By default, an Excel workbook contains one worksheet labeled </a:t>
            </a:r>
            <a:r>
              <a:rPr lang="en-US" sz="1200" b="0" i="1" u="none" strike="noStrike" kern="1200" baseline="0" dirty="0" smtClean="0">
                <a:solidFill>
                  <a:schemeClr val="tx1"/>
                </a:solidFill>
                <a:latin typeface="+mn-lt"/>
                <a:ea typeface="+mn-ea"/>
                <a:cs typeface="+mn-cs"/>
              </a:rPr>
              <a:t>Sheet1</a:t>
            </a:r>
            <a:r>
              <a:rPr lang="en-US" sz="1200" b="0" i="0" u="none" strike="noStrike" kern="1200" baseline="0" dirty="0" smtClean="0">
                <a:solidFill>
                  <a:schemeClr val="tx1"/>
                </a:solidFill>
                <a:latin typeface="+mn-lt"/>
                <a:ea typeface="+mn-ea"/>
                <a:cs typeface="+mn-cs"/>
              </a:rPr>
              <a:t>. Additional sheets can be inserted as needed. </a:t>
            </a:r>
            <a:endParaRPr lang="en-CA" i="0"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3</a:t>
            </a:fld>
            <a:endParaRPr lang="en-CA" dirty="0"/>
          </a:p>
        </p:txBody>
      </p:sp>
    </p:spTree>
    <p:extLst>
      <p:ext uri="{BB962C8B-B14F-4D97-AF65-F5344CB8AC3E}">
        <p14:creationId xmlns:p14="http://schemas.microsoft.com/office/powerpoint/2010/main" val="3601941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CA" baseline="0" dirty="0" smtClean="0"/>
              <a:t>In Slide Show View, click the Answer button after you believe that you know the correct answer to Question 1. The correct answer will display. Then click the Next Question button and Question 2 will appear. Continue repeating these steps for all four questions.</a:t>
            </a:r>
          </a:p>
          <a:p>
            <a:endParaRPr lang="en-CA" baseline="0" dirty="0" smtClean="0"/>
          </a:p>
          <a:p>
            <a:r>
              <a:rPr lang="en-CA" dirty="0" smtClean="0"/>
              <a:t>These Checkpoints are designed to provide you with an opportunity to reflect on a few concepts at a time.</a:t>
            </a:r>
          </a:p>
          <a:p>
            <a:endParaRPr lang="en-CA" dirty="0" smtClean="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C8387F7A-FAC8-4CB8-8E90-E22C8EE49A70}" type="slidenum">
              <a:rPr lang="en-CA" smtClean="0"/>
              <a:pPr/>
              <a:t>30</a:t>
            </a:fld>
            <a:endParaRPr lang="en-CA" dirty="0"/>
          </a:p>
        </p:txBody>
      </p:sp>
    </p:spTree>
    <p:extLst>
      <p:ext uri="{BB962C8B-B14F-4D97-AF65-F5344CB8AC3E}">
        <p14:creationId xmlns:p14="http://schemas.microsoft.com/office/powerpoint/2010/main" val="27102366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 new feature in Excel 2016 is The Tell Me feature, which displays on the ribbon to the right of the tabs.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Tell Me feature provides information as well as guidance on how to perform a function. As you type a search phrase in the </a:t>
            </a:r>
            <a:r>
              <a:rPr lang="en-US" sz="1200" b="0" i="1" u="none" strike="noStrike" kern="1200" baseline="0" dirty="0" smtClean="0">
                <a:solidFill>
                  <a:schemeClr val="tx1"/>
                </a:solidFill>
                <a:latin typeface="+mn-lt"/>
                <a:ea typeface="+mn-ea"/>
                <a:cs typeface="+mn-cs"/>
              </a:rPr>
              <a:t>Tell Me </a:t>
            </a:r>
            <a:r>
              <a:rPr lang="en-US" sz="1200" b="0" i="0" u="none" strike="noStrike" kern="1200" baseline="0" dirty="0" smtClean="0">
                <a:solidFill>
                  <a:schemeClr val="tx1"/>
                </a:solidFill>
                <a:latin typeface="+mn-lt"/>
                <a:ea typeface="+mn-ea"/>
                <a:cs typeface="+mn-cs"/>
              </a:rPr>
              <a:t>text box, a drop-down list displays with options that are refined as you continue typing—a feature referred to as </a:t>
            </a:r>
            <a:r>
              <a:rPr lang="en-US" sz="1200" b="0" i="1" u="none" strike="noStrike" kern="1200" baseline="0" dirty="0" smtClean="0">
                <a:solidFill>
                  <a:schemeClr val="tx1"/>
                </a:solidFill>
                <a:latin typeface="+mn-lt"/>
                <a:ea typeface="+mn-ea"/>
                <a:cs typeface="+mn-cs"/>
              </a:rPr>
              <a:t>word-wheeling</a:t>
            </a:r>
            <a:r>
              <a:rPr lang="en-US" sz="1200" b="0" i="0" u="none" strike="noStrike" kern="1200" baseline="0" dirty="0" smtClean="0">
                <a:solidFill>
                  <a:schemeClr val="tx1"/>
                </a:solidFill>
                <a:latin typeface="+mn-lt"/>
                <a:ea typeface="+mn-ea"/>
                <a:cs typeface="+mn-cs"/>
              </a:rPr>
              <a:t>.</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drop-down list will have options for performing the function you searched for along with links to articles describing the function in the Excel Help window. </a:t>
            </a:r>
            <a:endParaRPr lang="en-US" dirty="0"/>
          </a:p>
        </p:txBody>
      </p:sp>
      <p:sp>
        <p:nvSpPr>
          <p:cNvPr id="4" name="Slide Number Placeholder 3"/>
          <p:cNvSpPr>
            <a:spLocks noGrp="1"/>
          </p:cNvSpPr>
          <p:nvPr>
            <p:ph type="sldNum" sz="quarter" idx="10"/>
          </p:nvPr>
        </p:nvSpPr>
        <p:spPr/>
        <p:txBody>
          <a:bodyPr/>
          <a:lstStyle/>
          <a:p>
            <a:fld id="{72D0E36F-8B7D-42ED-B9DE-10A88CB90EB8}" type="slidenum">
              <a:rPr lang="en-CA" smtClean="0"/>
              <a:pPr/>
              <a:t>31</a:t>
            </a:fld>
            <a:endParaRPr lang="en-CA" dirty="0"/>
          </a:p>
        </p:txBody>
      </p:sp>
    </p:spTree>
    <p:extLst>
      <p:ext uri="{BB962C8B-B14F-4D97-AF65-F5344CB8AC3E}">
        <p14:creationId xmlns:p14="http://schemas.microsoft.com/office/powerpoint/2010/main" val="10432460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Excel Help window can also be accessed by positioning the mouse pointer over the button or option until a ScreenTip displays and then clicking the help link in the ScreenTip.</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To open the Excel Help window, press the F1 function key. </a:t>
            </a:r>
            <a:endParaRPr lang="en-CA" dirty="0"/>
          </a:p>
        </p:txBody>
      </p:sp>
      <p:sp>
        <p:nvSpPr>
          <p:cNvPr id="4" name="Slide Number Placeholder 3"/>
          <p:cNvSpPr>
            <a:spLocks noGrp="1"/>
          </p:cNvSpPr>
          <p:nvPr>
            <p:ph type="sldNum" sz="quarter" idx="10"/>
          </p:nvPr>
        </p:nvSpPr>
        <p:spPr>
          <a:xfrm>
            <a:off x="3717032" y="8610600"/>
            <a:ext cx="2971800" cy="457200"/>
          </a:xfrm>
          <a:prstGeom prst="rect">
            <a:avLst/>
          </a:prstGeom>
        </p:spPr>
        <p:txBody>
          <a:bodyPr/>
          <a:lstStyle/>
          <a:p>
            <a:fld id="{F4A329A0-62E3-4953-8F8C-0AB46EC987DF}" type="slidenum">
              <a:rPr lang="en-CA" b="1" smtClean="0">
                <a:latin typeface="+mj-lt"/>
              </a:rPr>
              <a:pPr/>
              <a:t>32</a:t>
            </a:fld>
            <a:endParaRPr lang="en-CA" b="1" dirty="0">
              <a:latin typeface="+mj-lt"/>
            </a:endParaRPr>
          </a:p>
        </p:txBody>
      </p:sp>
    </p:spTree>
    <p:extLst>
      <p:ext uri="{BB962C8B-B14F-4D97-AF65-F5344CB8AC3E}">
        <p14:creationId xmlns:p14="http://schemas.microsoft.com/office/powerpoint/2010/main" val="10705274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Excel Help window contains five buttons that display to the left of the search box. Use the Back and Forward buttons to navigate in the window. Click the Home button to return to the Excel Help window opening screen.</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If you want to print information on a topic or feature, click the Print button and then click the Print button at the Print dialog box. Make the text in the Excel Help window larger by clicking the Use Large Text button.</a:t>
            </a: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33</a:t>
            </a:fld>
            <a:endParaRPr lang="en-CA" dirty="0"/>
          </a:p>
        </p:txBody>
      </p:sp>
    </p:spTree>
    <p:extLst>
      <p:ext uri="{BB962C8B-B14F-4D97-AF65-F5344CB8AC3E}">
        <p14:creationId xmlns:p14="http://schemas.microsoft.com/office/powerpoint/2010/main" val="17658083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Display the Print backstage area to preview the worksheet and modify print options.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Use the Print backstage area to preview the worksheet before printing to avoid wasted paper by checking in advance whether the entire worksheet will fit on one page, or to preview and/or change other print options.</a:t>
            </a:r>
          </a:p>
          <a:p>
            <a:endParaRPr lang="en-US" sz="1200" b="0" i="0" u="none" strike="noStrike"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The right side of the backstage area displays a preview of the first page of the worksheet as it will print with the current print options.</a:t>
            </a: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34</a:t>
            </a:fld>
            <a:endParaRPr lang="en-CA" dirty="0"/>
          </a:p>
        </p:txBody>
      </p:sp>
    </p:spTree>
    <p:extLst>
      <p:ext uri="{BB962C8B-B14F-4D97-AF65-F5344CB8AC3E}">
        <p14:creationId xmlns:p14="http://schemas.microsoft.com/office/powerpoint/2010/main" val="25512623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One method to reduce the printout to one page is to change the orientation of the paper from portrait to landscape. In portrait orientation, the page is printed on paper taller than it is wide. In landscape orientation, the data is rotated to print on paper that is wider than it is tall.</a:t>
            </a:r>
            <a:endParaRPr lang="en-CA" i="0"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35</a:t>
            </a:fld>
            <a:endParaRPr lang="en-CA" dirty="0"/>
          </a:p>
        </p:txBody>
      </p:sp>
    </p:spTree>
    <p:extLst>
      <p:ext uri="{BB962C8B-B14F-4D97-AF65-F5344CB8AC3E}">
        <p14:creationId xmlns:p14="http://schemas.microsoft.com/office/powerpoint/2010/main" val="4913380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default settings in the Print backstage area are to print one copy of all pages in the active worksheet. You will learn how to adjust page layout and print settings in a later section. </a:t>
            </a:r>
            <a:endParaRPr lang="en-CA" i="0"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36</a:t>
            </a:fld>
            <a:endParaRPr lang="en-CA" dirty="0"/>
          </a:p>
        </p:txBody>
      </p:sp>
    </p:spTree>
    <p:extLst>
      <p:ext uri="{BB962C8B-B14F-4D97-AF65-F5344CB8AC3E}">
        <p14:creationId xmlns:p14="http://schemas.microsoft.com/office/powerpoint/2010/main" val="8221468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a:prstGeom prst="rect">
            <a:avLst/>
          </a:prstGeom>
        </p:spPr>
      </p:sp>
      <p:sp>
        <p:nvSpPr>
          <p:cNvPr id="3" name="Notes Placeholder 2"/>
          <p:cNvSpPr>
            <a:spLocks noGrp="1"/>
          </p:cNvSpPr>
          <p:nvPr>
            <p:ph type="body" idx="1"/>
          </p:nvPr>
        </p:nvSpPr>
        <p:spPr/>
        <p:txBody>
          <a:bodyPr/>
          <a:lstStyle/>
          <a:p>
            <a:r>
              <a:rPr lang="en-CA" baseline="0" dirty="0" smtClean="0"/>
              <a:t>In Slide Show View, click the Answer button after you believe that you know the correct answer to Question 1. The correct answer will display. Then click the Next Question button and Question 2 will appear. Continue repeating these steps for all four questions.</a:t>
            </a:r>
          </a:p>
          <a:p>
            <a:endParaRPr lang="en-CA" baseline="0" dirty="0" smtClean="0"/>
          </a:p>
          <a:p>
            <a:r>
              <a:rPr lang="en-CA" smtClean="0"/>
              <a:t>These Checkpoints are designed to provide you with an opportunity to reflect on a few concepts at a time.</a:t>
            </a:r>
          </a:p>
          <a:p>
            <a:endParaRPr lang="en-CA" dirty="0" smtClean="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C8387F7A-FAC8-4CB8-8E90-E22C8EE49A70}" type="slidenum">
              <a:rPr lang="en-CA" smtClean="0"/>
              <a:pPr/>
              <a:t>37</a:t>
            </a:fld>
            <a:endParaRPr lang="en-CA" dirty="0"/>
          </a:p>
        </p:txBody>
      </p:sp>
    </p:spTree>
    <p:extLst>
      <p:ext uri="{BB962C8B-B14F-4D97-AF65-F5344CB8AC3E}">
        <p14:creationId xmlns:p14="http://schemas.microsoft.com/office/powerpoint/2010/main" val="27102366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This slide provides descriptions</a:t>
            </a:r>
            <a:r>
              <a:rPr lang="en-CA" baseline="0" dirty="0" smtClean="0"/>
              <a:t> of the screen features on the Excel screen.</a:t>
            </a:r>
            <a:endParaRPr lang="en-CA"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4</a:t>
            </a:fld>
            <a:endParaRPr lang="en-CA" dirty="0"/>
          </a:p>
        </p:txBody>
      </p:sp>
    </p:spTree>
    <p:extLst>
      <p:ext uri="{BB962C8B-B14F-4D97-AF65-F5344CB8AC3E}">
        <p14:creationId xmlns:p14="http://schemas.microsoft.com/office/powerpoint/2010/main" val="3452193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This slide continues from the previous slide and provides descriptions</a:t>
            </a:r>
            <a:r>
              <a:rPr lang="en-CA" baseline="0" dirty="0" smtClean="0"/>
              <a:t> of the screen features on the Excel screen.</a:t>
            </a:r>
            <a:endParaRPr lang="en-CA"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5</a:t>
            </a:fld>
            <a:endParaRPr lang="en-CA" dirty="0"/>
          </a:p>
        </p:txBody>
      </p:sp>
    </p:spTree>
    <p:extLst>
      <p:ext uri="{BB962C8B-B14F-4D97-AF65-F5344CB8AC3E}">
        <p14:creationId xmlns:p14="http://schemas.microsoft.com/office/powerpoint/2010/main" val="34521930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This slide continues from the previous slide and provides descriptions</a:t>
            </a:r>
            <a:r>
              <a:rPr lang="en-CA" baseline="0" dirty="0" smtClean="0"/>
              <a:t> of the screen features on the Excel screen.</a:t>
            </a:r>
            <a:endParaRPr lang="en-CA"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6</a:t>
            </a:fld>
            <a:endParaRPr lang="en-CA" dirty="0"/>
          </a:p>
        </p:txBody>
      </p:sp>
    </p:spTree>
    <p:extLst>
      <p:ext uri="{BB962C8B-B14F-4D97-AF65-F5344CB8AC3E}">
        <p14:creationId xmlns:p14="http://schemas.microsoft.com/office/powerpoint/2010/main" val="3452193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u="none" strike="noStrike" kern="1200" baseline="0" dirty="0" smtClean="0">
                <a:solidFill>
                  <a:schemeClr val="tx1"/>
                </a:solidFill>
                <a:latin typeface="+mn-lt"/>
                <a:ea typeface="+mn-ea"/>
                <a:cs typeface="+mn-cs"/>
              </a:rPr>
              <a:t>Use the Save option to save a file using the same name. To keep the original workbook and save the workbook with the changes under a new name, use Save As.</a:t>
            </a:r>
          </a:p>
          <a:p>
            <a:endParaRPr lang="en-CA" sz="1200" b="0" i="0" u="none" strike="noStrike" kern="1200" baseline="0" dirty="0" smtClean="0">
              <a:solidFill>
                <a:schemeClr val="tx1"/>
              </a:solidFill>
              <a:latin typeface="+mn-lt"/>
              <a:ea typeface="+mn-ea"/>
              <a:cs typeface="+mn-cs"/>
            </a:endParaRPr>
          </a:p>
          <a:p>
            <a:r>
              <a:rPr lang="en-CA" sz="1200" b="0" i="0" u="none" strike="noStrike" kern="1200" baseline="0" dirty="0" smtClean="0">
                <a:solidFill>
                  <a:schemeClr val="tx1"/>
                </a:solidFill>
                <a:latin typeface="+mn-lt"/>
                <a:ea typeface="+mn-ea"/>
                <a:cs typeface="+mn-cs"/>
              </a:rPr>
              <a:t>Excel files have the file extension .xlsx at the end of a workbook name. When naming a file, do not change or delete this file extension because the operating system recognizes files ending with .xlsx as Microsoft Excel workbooks. If you change or delete the extension, the operating system will not know which program is associated with the data. Alternatively, save a file with the same name by clicking the File tab and then clicking the </a:t>
            </a:r>
            <a:r>
              <a:rPr lang="en-CA" sz="1200" b="0" i="1" u="none" strike="noStrike" kern="1200" baseline="0" dirty="0" smtClean="0">
                <a:solidFill>
                  <a:schemeClr val="tx1"/>
                </a:solidFill>
                <a:latin typeface="+mn-lt"/>
                <a:ea typeface="+mn-ea"/>
                <a:cs typeface="+mn-cs"/>
              </a:rPr>
              <a:t>Save</a:t>
            </a:r>
            <a:r>
              <a:rPr lang="en-CA" sz="1200" b="0" i="0" u="none" strike="noStrike" kern="1200" baseline="0" dirty="0" smtClean="0">
                <a:solidFill>
                  <a:schemeClr val="tx1"/>
                </a:solidFill>
                <a:latin typeface="+mn-lt"/>
                <a:ea typeface="+mn-ea"/>
                <a:cs typeface="+mn-cs"/>
              </a:rPr>
              <a:t> option, or clicking the Save button on the Quick Access Toolbar.</a:t>
            </a:r>
            <a:endParaRPr lang="en-CA" i="0"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7</a:t>
            </a:fld>
            <a:endParaRPr lang="en-CA" dirty="0"/>
          </a:p>
        </p:txBody>
      </p:sp>
    </p:spTree>
    <p:extLst>
      <p:ext uri="{BB962C8B-B14F-4D97-AF65-F5344CB8AC3E}">
        <p14:creationId xmlns:p14="http://schemas.microsoft.com/office/powerpoint/2010/main" val="11449567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u="none" strike="noStrike" kern="1200" baseline="0" dirty="0" smtClean="0">
                <a:solidFill>
                  <a:schemeClr val="tx1"/>
                </a:solidFill>
                <a:latin typeface="+mn-lt"/>
                <a:ea typeface="+mn-ea"/>
                <a:cs typeface="+mn-cs"/>
              </a:rPr>
              <a:t>Print a workbook by following the steps on this slide.</a:t>
            </a:r>
          </a:p>
          <a:p>
            <a:endParaRPr lang="en-CA"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 Print backstage area contains options, galleries, and buttons for printing the active worksheet.</a:t>
            </a:r>
            <a:endParaRPr lang="en-CA" i="0" dirty="0"/>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8</a:t>
            </a:fld>
            <a:endParaRPr lang="en-CA" dirty="0"/>
          </a:p>
        </p:txBody>
      </p:sp>
    </p:spTree>
    <p:extLst>
      <p:ext uri="{BB962C8B-B14F-4D97-AF65-F5344CB8AC3E}">
        <p14:creationId xmlns:p14="http://schemas.microsoft.com/office/powerpoint/2010/main" val="13609593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 </a:t>
            </a:r>
            <a:r>
              <a:rPr lang="en-CA" b="1" i="1" dirty="0" smtClean="0"/>
              <a:t>label</a:t>
            </a:r>
            <a:r>
              <a:rPr lang="en-CA" dirty="0" smtClean="0"/>
              <a:t> is an entry in a cell that helps the reader relate to the values in the corresponding column or row.</a:t>
            </a:r>
            <a:r>
              <a:rPr lang="en-CA" baseline="0" dirty="0" smtClean="0"/>
              <a:t> </a:t>
            </a:r>
            <a:r>
              <a:rPr lang="en-CA" dirty="0" smtClean="0"/>
              <a:t>Labels are generally entered first when creating a new worksheet since they define the layout of the data in the columns and rows.</a:t>
            </a:r>
            <a:r>
              <a:rPr lang="en-CA" baseline="0" dirty="0" smtClean="0"/>
              <a:t> </a:t>
            </a:r>
            <a:r>
              <a:rPr lang="en-CA" dirty="0" smtClean="0"/>
              <a:t>By default, Excel aligns labels at the left edge of the column.</a:t>
            </a:r>
          </a:p>
          <a:p>
            <a:endParaRPr lang="en-CA" dirty="0" smtClean="0"/>
          </a:p>
          <a:p>
            <a:r>
              <a:rPr lang="en-CA" dirty="0" smtClean="0"/>
              <a:t>A </a:t>
            </a:r>
            <a:r>
              <a:rPr lang="en-CA" b="1" i="1" dirty="0" smtClean="0"/>
              <a:t>value</a:t>
            </a:r>
            <a:r>
              <a:rPr lang="en-CA" dirty="0" smtClean="0"/>
              <a:t> is a number, formula, or function that can be used to perform calculations in the worksheet.</a:t>
            </a:r>
            <a:r>
              <a:rPr lang="en-CA" baseline="0" dirty="0" smtClean="0"/>
              <a:t> </a:t>
            </a:r>
            <a:r>
              <a:rPr lang="en-CA" dirty="0" smtClean="0"/>
              <a:t>By default, Excel aligns values at the right edge of the column.</a:t>
            </a:r>
          </a:p>
          <a:p>
            <a:endParaRPr lang="en-CA"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a:xfrm>
            <a:off x="3884613" y="8685213"/>
            <a:ext cx="2971800" cy="457200"/>
          </a:xfrm>
          <a:prstGeom prst="rect">
            <a:avLst/>
          </a:prstGeom>
        </p:spPr>
        <p:txBody>
          <a:bodyPr/>
          <a:lstStyle/>
          <a:p>
            <a:fld id="{3992A9CB-4C03-4810-B67B-DF4DC9FA3C79}" type="slidenum">
              <a:rPr lang="en-CA" smtClean="0"/>
              <a:pPr/>
              <a:t>9</a:t>
            </a:fld>
            <a:endParaRPr lang="en-CA" dirty="0"/>
          </a:p>
        </p:txBody>
      </p:sp>
    </p:spTree>
    <p:extLst>
      <p:ext uri="{BB962C8B-B14F-4D97-AF65-F5344CB8AC3E}">
        <p14:creationId xmlns:p14="http://schemas.microsoft.com/office/powerpoint/2010/main" val="23161773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Action Button: Back or Previous 4">
            <a:hlinkClick r:id="" action="ppaction://hlinkshowjump?jump=previousslide" highlightClick="1"/>
          </p:cNvPr>
          <p:cNvSpPr/>
          <p:nvPr userDrawn="1"/>
        </p:nvSpPr>
        <p:spPr bwMode="auto">
          <a:xfrm>
            <a:off x="7286644" y="6427710"/>
            <a:ext cx="500066" cy="216000"/>
          </a:xfrm>
          <a:prstGeom prst="actionButtonBackPrevious">
            <a:avLst/>
          </a:prstGeom>
          <a:gradFill flip="none" rotWithShape="1">
            <a:gsLst>
              <a:gs pos="0">
                <a:srgbClr val="336699">
                  <a:tint val="66000"/>
                  <a:satMod val="160000"/>
                </a:srgbClr>
              </a:gs>
              <a:gs pos="50000">
                <a:srgbClr val="336699">
                  <a:tint val="44500"/>
                  <a:satMod val="160000"/>
                </a:srgbClr>
              </a:gs>
              <a:gs pos="100000">
                <a:srgbClr val="336699">
                  <a:tint val="23500"/>
                  <a:satMod val="160000"/>
                </a:srgbClr>
              </a:gs>
            </a:gsLst>
            <a:lin ang="13500000" scaled="1"/>
            <a:tileRect/>
          </a:gradFill>
          <a:ln w="9525" cap="flat" cmpd="sng" algn="ctr">
            <a:solidFill>
              <a:srgbClr val="003300"/>
            </a:solidFill>
            <a:prstDash val="solid"/>
            <a:round/>
            <a:headEnd type="none" w="med" len="med"/>
            <a:tailEnd type="none" w="med" len="med"/>
          </a:ln>
          <a:effectLst/>
          <a:scene3d>
            <a:camera prst="orthographicFront"/>
            <a:lightRig rig="threePt" dir="t"/>
          </a:scene3d>
          <a:sp3d>
            <a:bevelT w="114300" prst="artDeco"/>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1" i="0" u="none" strike="noStrike" cap="none" normalizeH="0" baseline="0" dirty="0" smtClean="0">
              <a:ln>
                <a:noFill/>
              </a:ln>
              <a:solidFill>
                <a:srgbClr val="003300"/>
              </a:solidFill>
              <a:effectLst/>
              <a:latin typeface="Times"/>
            </a:endParaRPr>
          </a:p>
        </p:txBody>
      </p:sp>
      <p:sp>
        <p:nvSpPr>
          <p:cNvPr id="6" name="Action Button: Custom 5">
            <a:hlinkClick r:id="rId2" action="ppaction://hlinksldjump" highlightClick="1"/>
          </p:cNvPr>
          <p:cNvSpPr/>
          <p:nvPr userDrawn="1"/>
        </p:nvSpPr>
        <p:spPr bwMode="auto">
          <a:xfrm>
            <a:off x="7786710" y="6427710"/>
            <a:ext cx="642942" cy="216000"/>
          </a:xfrm>
          <a:prstGeom prst="actionButtonBlank">
            <a:avLst/>
          </a:prstGeom>
          <a:gradFill flip="none" rotWithShape="1">
            <a:gsLst>
              <a:gs pos="0">
                <a:srgbClr val="336699">
                  <a:tint val="66000"/>
                  <a:satMod val="160000"/>
                </a:srgbClr>
              </a:gs>
              <a:gs pos="50000">
                <a:srgbClr val="336699">
                  <a:tint val="44500"/>
                  <a:satMod val="160000"/>
                </a:srgbClr>
              </a:gs>
              <a:gs pos="100000">
                <a:srgbClr val="336699">
                  <a:tint val="23500"/>
                  <a:satMod val="160000"/>
                </a:srgbClr>
              </a:gs>
            </a:gsLst>
            <a:lin ang="13500000" scaled="1"/>
            <a:tileRect/>
          </a:gradFill>
          <a:ln w="9525" cap="flat" cmpd="sng" algn="ctr">
            <a:solidFill>
              <a:srgbClr val="003300"/>
            </a:solidFill>
            <a:prstDash val="solid"/>
            <a:round/>
            <a:headEnd type="none" w="med" len="med"/>
            <a:tailEnd type="none" w="med" len="med"/>
          </a:ln>
          <a:effectLst/>
          <a:scene3d>
            <a:camera prst="orthographicFront"/>
            <a:lightRig rig="threePt" dir="t"/>
          </a:scene3d>
          <a:sp3d>
            <a:bevelT w="114300" prst="artDeco"/>
          </a:sp3d>
        </p:spPr>
        <p:txBody>
          <a:bodyPr vert="horz" wrap="square" lIns="91440" tIns="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A" sz="1400" b="1" i="0" u="none" strike="noStrike" cap="none" normalizeH="0" baseline="0" dirty="0" smtClean="0">
                <a:ln>
                  <a:noFill/>
                </a:ln>
                <a:solidFill>
                  <a:srgbClr val="003300"/>
                </a:solidFill>
                <a:effectLst/>
                <a:latin typeface="Calibri" pitchFamily="34" charset="0"/>
                <a:cs typeface="Calibri" pitchFamily="34" charset="0"/>
              </a:rPr>
              <a:t>Skills</a:t>
            </a:r>
            <a:endParaRPr kumimoji="0" lang="en-CA" sz="800" b="1" i="0" u="none" strike="noStrike" cap="none" normalizeH="0" baseline="0" dirty="0" smtClean="0">
              <a:ln>
                <a:noFill/>
              </a:ln>
              <a:solidFill>
                <a:srgbClr val="003300"/>
              </a:solidFill>
              <a:effectLst/>
              <a:latin typeface="Calibri" pitchFamily="34" charset="0"/>
              <a:cs typeface="Calibri" pitchFamily="34" charset="0"/>
            </a:endParaRPr>
          </a:p>
        </p:txBody>
      </p:sp>
      <p:sp>
        <p:nvSpPr>
          <p:cNvPr id="7" name="Action Button: Forward or Next 6">
            <a:hlinkClick r:id="" action="ppaction://hlinkshowjump?jump=nextslide" highlightClick="1"/>
          </p:cNvPr>
          <p:cNvSpPr/>
          <p:nvPr userDrawn="1"/>
        </p:nvSpPr>
        <p:spPr bwMode="auto">
          <a:xfrm>
            <a:off x="8429652" y="6427710"/>
            <a:ext cx="500034" cy="216000"/>
          </a:xfrm>
          <a:prstGeom prst="actionButtonForwardNext">
            <a:avLst/>
          </a:prstGeom>
          <a:gradFill flip="none" rotWithShape="1">
            <a:gsLst>
              <a:gs pos="0">
                <a:srgbClr val="336699">
                  <a:tint val="66000"/>
                  <a:satMod val="160000"/>
                </a:srgbClr>
              </a:gs>
              <a:gs pos="50000">
                <a:srgbClr val="336699">
                  <a:tint val="44500"/>
                  <a:satMod val="160000"/>
                </a:srgbClr>
              </a:gs>
              <a:gs pos="100000">
                <a:srgbClr val="336699">
                  <a:tint val="23500"/>
                  <a:satMod val="160000"/>
                </a:srgbClr>
              </a:gs>
            </a:gsLst>
            <a:lin ang="13500000" scaled="1"/>
            <a:tileRect/>
          </a:gradFill>
          <a:ln w="9525" cap="flat" cmpd="sng" algn="ctr">
            <a:solidFill>
              <a:srgbClr val="003300"/>
            </a:solidFill>
            <a:prstDash val="solid"/>
            <a:round/>
            <a:headEnd type="none" w="med" len="med"/>
            <a:tailEnd type="none" w="med" len="med"/>
          </a:ln>
          <a:effectLst/>
          <a:scene3d>
            <a:camera prst="orthographicFront"/>
            <a:lightRig rig="threePt" dir="t"/>
          </a:scene3d>
          <a:sp3d>
            <a:bevelT w="114300" prst="artDeco"/>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1" i="0" u="none" strike="noStrike" cap="none" normalizeH="0" baseline="0" dirty="0" smtClean="0">
              <a:ln>
                <a:noFill/>
              </a:ln>
              <a:solidFill>
                <a:srgbClr val="003300"/>
              </a:solidFill>
              <a:effectLst/>
              <a:latin typeface="Times"/>
            </a:endParaRPr>
          </a:p>
        </p:txBody>
      </p:sp>
      <p:sp>
        <p:nvSpPr>
          <p:cNvPr id="8" name="TextBox 7"/>
          <p:cNvSpPr txBox="1"/>
          <p:nvPr userDrawn="1"/>
        </p:nvSpPr>
        <p:spPr>
          <a:xfrm>
            <a:off x="0" y="6427710"/>
            <a:ext cx="3275856" cy="276999"/>
          </a:xfrm>
          <a:prstGeom prst="rect">
            <a:avLst/>
          </a:prstGeom>
          <a:noFill/>
        </p:spPr>
        <p:txBody>
          <a:bodyPr wrap="square" rtlCol="0">
            <a:spAutoFit/>
          </a:bodyPr>
          <a:lstStyle/>
          <a:p>
            <a:r>
              <a:rPr lang="en-CA" sz="1200" b="0" dirty="0" smtClean="0">
                <a:solidFill>
                  <a:srgbClr val="003300"/>
                </a:solidFill>
              </a:rPr>
              <a:t>© Paradigm Publishing, Inc.</a:t>
            </a:r>
            <a:endParaRPr lang="en-CA" sz="1200" b="0" dirty="0">
              <a:solidFill>
                <a:srgbClr val="003300"/>
              </a:solidFill>
            </a:endParaRPr>
          </a:p>
        </p:txBody>
      </p:sp>
      <p:sp>
        <p:nvSpPr>
          <p:cNvPr id="9" name="TextBox 8"/>
          <p:cNvSpPr txBox="1"/>
          <p:nvPr userDrawn="1"/>
        </p:nvSpPr>
        <p:spPr>
          <a:xfrm>
            <a:off x="4499992" y="6427710"/>
            <a:ext cx="792088" cy="338554"/>
          </a:xfrm>
          <a:prstGeom prst="rect">
            <a:avLst/>
          </a:prstGeom>
          <a:noFill/>
        </p:spPr>
        <p:txBody>
          <a:bodyPr wrap="square" rtlCol="0">
            <a:spAutoFit/>
          </a:bodyPr>
          <a:lstStyle/>
          <a:p>
            <a:fld id="{4E86DC19-3EC5-446D-A3C7-127AD2B757C1}" type="slidenum">
              <a:rPr lang="en-CA" sz="1600" b="0" smtClean="0">
                <a:solidFill>
                  <a:srgbClr val="003300"/>
                </a:solidFill>
              </a:rPr>
              <a:pPr/>
              <a:t>‹#›</a:t>
            </a:fld>
            <a:endParaRPr lang="en-CA" sz="1600" b="0" dirty="0">
              <a:solidFill>
                <a:srgbClr val="003300"/>
              </a:solidFill>
            </a:endParaRPr>
          </a:p>
        </p:txBody>
      </p:sp>
      <p:sp>
        <p:nvSpPr>
          <p:cNvPr id="17" name="Rectangle 2"/>
          <p:cNvSpPr>
            <a:spLocks noGrp="1" noChangeArrowheads="1"/>
          </p:cNvSpPr>
          <p:nvPr>
            <p:ph type="title"/>
          </p:nvPr>
        </p:nvSpPr>
        <p:spPr bwMode="auto">
          <a:xfrm>
            <a:off x="457200" y="609600"/>
            <a:ext cx="77724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9" name="Content Placeholder 2"/>
          <p:cNvSpPr>
            <a:spLocks noGrp="1"/>
          </p:cNvSpPr>
          <p:nvPr>
            <p:ph idx="1"/>
          </p:nvPr>
        </p:nvSpPr>
        <p:spPr>
          <a:xfrm>
            <a:off x="457200" y="1981200"/>
            <a:ext cx="4114800" cy="4144963"/>
          </a:xfrm>
          <a:prstGeom prst="rect">
            <a:avLst/>
          </a:prstGeom>
        </p:spPr>
        <p:txBody>
          <a:bodyPr/>
          <a:lstStyle>
            <a:lvl1pPr marL="342900" indent="-342900">
              <a:buSzPct val="80000"/>
              <a:buFont typeface="Wingdings" pitchFamily="2" charset="2"/>
              <a:buChar char="Ø"/>
              <a:defRPr sz="2400"/>
            </a:lvl1pPr>
            <a:lvl2pPr marL="742950" indent="-285750">
              <a:buClr>
                <a:srgbClr val="003300"/>
              </a:buClr>
              <a:buFont typeface="Wingdings" pitchFamily="2" charset="2"/>
              <a:buChar char="§"/>
              <a:defRPr sz="2000"/>
            </a:lvl2pPr>
            <a:lvl3pPr>
              <a:buClr>
                <a:srgbClr val="003300"/>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5088805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435166"/>
            <a:ext cx="8686800" cy="533400"/>
          </a:xfrm>
          <a:prstGeom prst="rect">
            <a:avLst/>
          </a:prstGeom>
        </p:spPr>
        <p:txBody>
          <a:bodyPr/>
          <a:lstStyle>
            <a:lvl1pPr algn="l">
              <a:defRPr sz="3200" b="1">
                <a:solidFill>
                  <a:schemeClr val="bg1"/>
                </a:solidFill>
              </a:defRPr>
            </a:lvl1pPr>
          </a:lstStyle>
          <a:p>
            <a:r>
              <a:rPr lang="en-US" dirty="0" smtClean="0"/>
              <a:t>Click to edit Master title style</a:t>
            </a:r>
            <a:endParaRPr lang="en-CA" dirty="0"/>
          </a:p>
        </p:txBody>
      </p:sp>
      <p:sp>
        <p:nvSpPr>
          <p:cNvPr id="3" name="Content Placeholder 2"/>
          <p:cNvSpPr>
            <a:spLocks noGrp="1"/>
          </p:cNvSpPr>
          <p:nvPr>
            <p:ph idx="1"/>
          </p:nvPr>
        </p:nvSpPr>
        <p:spPr>
          <a:xfrm>
            <a:off x="304800" y="1143000"/>
            <a:ext cx="4114800" cy="4983163"/>
          </a:xfrm>
          <a:prstGeom prst="rect">
            <a:avLst/>
          </a:prstGeom>
        </p:spPr>
        <p:txBody>
          <a:bodyPr/>
          <a:lstStyle>
            <a:lvl1pPr marL="342900" indent="-342900">
              <a:buSzPct val="80000"/>
              <a:buFont typeface="Wingdings" pitchFamily="2" charset="2"/>
              <a:buChar char="Ø"/>
              <a:defRPr sz="2400"/>
            </a:lvl1pPr>
            <a:lvl2pPr marL="742950" indent="-285750">
              <a:buClr>
                <a:srgbClr val="003300"/>
              </a:buClr>
              <a:buFont typeface="Wingdings" pitchFamily="2" charset="2"/>
              <a:buChar char="§"/>
              <a:defRPr sz="2000"/>
            </a:lvl2pPr>
            <a:lvl3pPr>
              <a:buClr>
                <a:srgbClr val="003300"/>
              </a:buClr>
              <a:defRPr sz="1800"/>
            </a:lvl3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98967335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itle 1"/>
          <p:cNvSpPr>
            <a:spLocks noGrp="1"/>
          </p:cNvSpPr>
          <p:nvPr>
            <p:ph type="title"/>
          </p:nvPr>
        </p:nvSpPr>
        <p:spPr>
          <a:xfrm>
            <a:off x="228600" y="-88136"/>
            <a:ext cx="8229600" cy="609600"/>
          </a:xfrm>
          <a:prstGeom prst="rect">
            <a:avLst/>
          </a:prstGeom>
        </p:spPr>
        <p:txBody>
          <a:bodyPr/>
          <a:lstStyle>
            <a:lvl1pPr algn="l">
              <a:defRPr sz="3600" b="1">
                <a:solidFill>
                  <a:schemeClr val="tx1"/>
                </a:solidFill>
              </a:defRPr>
            </a:lvl1pPr>
          </a:lstStyle>
          <a:p>
            <a:r>
              <a:rPr lang="en-US" dirty="0" smtClean="0"/>
              <a:t>Click to edit Master title style</a:t>
            </a:r>
            <a:endParaRPr lang="en-CA" dirty="0"/>
          </a:p>
        </p:txBody>
      </p:sp>
    </p:spTree>
    <p:extLst>
      <p:ext uri="{BB962C8B-B14F-4D97-AF65-F5344CB8AC3E}">
        <p14:creationId xmlns:p14="http://schemas.microsoft.com/office/powerpoint/2010/main" val="254347319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slide" Target="../slides/slide2.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slide" Target="../slides/slid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xml"/><Relationship Id="rId1" Type="http://schemas.openxmlformats.org/officeDocument/2006/relationships/slideLayout" Target="../slideLayouts/slideLayout3.xml"/><Relationship Id="rId4" Type="http://schemas.openxmlformats.org/officeDocument/2006/relationships/slide" Target="../slides/slid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Picture 2" descr="M-Ex2016 Blank.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Action Button: Back or Previous 7">
            <a:hlinkClick r:id="" action="ppaction://hlinkshowjump?jump=previousslide" highlightClick="1"/>
          </p:cNvPr>
          <p:cNvSpPr/>
          <p:nvPr/>
        </p:nvSpPr>
        <p:spPr bwMode="auto">
          <a:xfrm>
            <a:off x="7286644" y="6427710"/>
            <a:ext cx="500066" cy="216000"/>
          </a:xfrm>
          <a:prstGeom prst="actionButtonBackPrevious">
            <a:avLst/>
          </a:prstGeom>
          <a:gradFill flip="none" rotWithShape="1">
            <a:gsLst>
              <a:gs pos="0">
                <a:srgbClr val="336699">
                  <a:tint val="66000"/>
                  <a:satMod val="160000"/>
                </a:srgbClr>
              </a:gs>
              <a:gs pos="50000">
                <a:srgbClr val="336699">
                  <a:tint val="44500"/>
                  <a:satMod val="160000"/>
                </a:srgbClr>
              </a:gs>
              <a:gs pos="100000">
                <a:srgbClr val="336699">
                  <a:tint val="23500"/>
                  <a:satMod val="160000"/>
                </a:srgbClr>
              </a:gs>
            </a:gsLst>
            <a:lin ang="13500000" scaled="1"/>
            <a:tileRect/>
          </a:gradFill>
          <a:ln w="9525" cap="flat" cmpd="sng" algn="ctr">
            <a:solidFill>
              <a:srgbClr val="003300"/>
            </a:solidFill>
            <a:prstDash val="solid"/>
            <a:round/>
            <a:headEnd type="none" w="med" len="med"/>
            <a:tailEnd type="none" w="med" len="med"/>
          </a:ln>
          <a:effectLst/>
          <a:scene3d>
            <a:camera prst="orthographicFront"/>
            <a:lightRig rig="threePt" dir="t"/>
          </a:scene3d>
          <a:sp3d>
            <a:bevelT w="114300" prst="artDeco"/>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1" i="0" u="none" strike="noStrike" cap="none" normalizeH="0" baseline="0" dirty="0" smtClean="0">
              <a:ln>
                <a:noFill/>
              </a:ln>
              <a:solidFill>
                <a:srgbClr val="003300"/>
              </a:solidFill>
              <a:effectLst/>
              <a:latin typeface="Times"/>
            </a:endParaRPr>
          </a:p>
        </p:txBody>
      </p:sp>
      <p:sp>
        <p:nvSpPr>
          <p:cNvPr id="9" name="Action Button: Custom 8">
            <a:hlinkClick r:id="rId4" action="ppaction://hlinksldjump" highlightClick="1"/>
          </p:cNvPr>
          <p:cNvSpPr/>
          <p:nvPr/>
        </p:nvSpPr>
        <p:spPr bwMode="auto">
          <a:xfrm>
            <a:off x="7786710" y="6427710"/>
            <a:ext cx="642942" cy="216000"/>
          </a:xfrm>
          <a:prstGeom prst="actionButtonBlank">
            <a:avLst/>
          </a:prstGeom>
          <a:gradFill flip="none" rotWithShape="1">
            <a:gsLst>
              <a:gs pos="0">
                <a:srgbClr val="336699">
                  <a:tint val="66000"/>
                  <a:satMod val="160000"/>
                </a:srgbClr>
              </a:gs>
              <a:gs pos="50000">
                <a:srgbClr val="336699">
                  <a:tint val="44500"/>
                  <a:satMod val="160000"/>
                </a:srgbClr>
              </a:gs>
              <a:gs pos="100000">
                <a:srgbClr val="336699">
                  <a:tint val="23500"/>
                  <a:satMod val="160000"/>
                </a:srgbClr>
              </a:gs>
            </a:gsLst>
            <a:lin ang="13500000" scaled="1"/>
            <a:tileRect/>
          </a:gradFill>
          <a:ln w="9525" cap="flat" cmpd="sng" algn="ctr">
            <a:solidFill>
              <a:srgbClr val="003300"/>
            </a:solidFill>
            <a:prstDash val="solid"/>
            <a:round/>
            <a:headEnd type="none" w="med" len="med"/>
            <a:tailEnd type="none" w="med" len="med"/>
          </a:ln>
          <a:effectLst/>
          <a:scene3d>
            <a:camera prst="orthographicFront"/>
            <a:lightRig rig="threePt" dir="t"/>
          </a:scene3d>
          <a:sp3d>
            <a:bevelT w="114300" prst="artDeco"/>
          </a:sp3d>
        </p:spPr>
        <p:txBody>
          <a:bodyPr vert="horz" wrap="square" lIns="91440" tIns="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A" sz="1400" b="1" i="0" u="none" strike="noStrike" cap="none" normalizeH="0" baseline="0" dirty="0" smtClean="0">
                <a:ln>
                  <a:noFill/>
                </a:ln>
                <a:solidFill>
                  <a:srgbClr val="003300"/>
                </a:solidFill>
                <a:effectLst/>
                <a:latin typeface="Calibri" pitchFamily="34" charset="0"/>
                <a:cs typeface="Calibri" pitchFamily="34" charset="0"/>
              </a:rPr>
              <a:t>Skills</a:t>
            </a:r>
            <a:endParaRPr kumimoji="0" lang="en-CA" sz="800" b="1" i="0" u="none" strike="noStrike" cap="none" normalizeH="0" baseline="0" dirty="0" smtClean="0">
              <a:ln>
                <a:noFill/>
              </a:ln>
              <a:solidFill>
                <a:srgbClr val="003300"/>
              </a:solidFill>
              <a:effectLst/>
              <a:latin typeface="Calibri" pitchFamily="34" charset="0"/>
              <a:cs typeface="Calibri" pitchFamily="34" charset="0"/>
            </a:endParaRPr>
          </a:p>
        </p:txBody>
      </p:sp>
      <p:sp>
        <p:nvSpPr>
          <p:cNvPr id="10" name="Action Button: Forward or Next 9">
            <a:hlinkClick r:id="" action="ppaction://hlinkshowjump?jump=nextslide" highlightClick="1"/>
          </p:cNvPr>
          <p:cNvSpPr/>
          <p:nvPr/>
        </p:nvSpPr>
        <p:spPr bwMode="auto">
          <a:xfrm>
            <a:off x="8429652" y="6427710"/>
            <a:ext cx="500034" cy="216000"/>
          </a:xfrm>
          <a:prstGeom prst="actionButtonForwardNext">
            <a:avLst/>
          </a:prstGeom>
          <a:gradFill flip="none" rotWithShape="1">
            <a:gsLst>
              <a:gs pos="0">
                <a:srgbClr val="336699">
                  <a:tint val="66000"/>
                  <a:satMod val="160000"/>
                </a:srgbClr>
              </a:gs>
              <a:gs pos="50000">
                <a:srgbClr val="336699">
                  <a:tint val="44500"/>
                  <a:satMod val="160000"/>
                </a:srgbClr>
              </a:gs>
              <a:gs pos="100000">
                <a:srgbClr val="336699">
                  <a:tint val="23500"/>
                  <a:satMod val="160000"/>
                </a:srgbClr>
              </a:gs>
            </a:gsLst>
            <a:lin ang="13500000" scaled="1"/>
            <a:tileRect/>
          </a:gradFill>
          <a:ln w="9525" cap="flat" cmpd="sng" algn="ctr">
            <a:solidFill>
              <a:srgbClr val="003300"/>
            </a:solidFill>
            <a:prstDash val="solid"/>
            <a:round/>
            <a:headEnd type="none" w="med" len="med"/>
            <a:tailEnd type="none" w="med" len="med"/>
          </a:ln>
          <a:effectLst/>
          <a:scene3d>
            <a:camera prst="orthographicFront"/>
            <a:lightRig rig="threePt" dir="t"/>
          </a:scene3d>
          <a:sp3d>
            <a:bevelT w="114300" prst="artDeco"/>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1" i="0" u="none" strike="noStrike" cap="none" normalizeH="0" baseline="0" dirty="0" smtClean="0">
              <a:ln>
                <a:noFill/>
              </a:ln>
              <a:solidFill>
                <a:srgbClr val="003300"/>
              </a:solidFill>
              <a:effectLst/>
              <a:latin typeface="Times"/>
            </a:endParaRPr>
          </a:p>
        </p:txBody>
      </p:sp>
      <p:sp>
        <p:nvSpPr>
          <p:cNvPr id="11" name="TextBox 10"/>
          <p:cNvSpPr txBox="1"/>
          <p:nvPr/>
        </p:nvSpPr>
        <p:spPr>
          <a:xfrm>
            <a:off x="0" y="6427710"/>
            <a:ext cx="3275856" cy="276999"/>
          </a:xfrm>
          <a:prstGeom prst="rect">
            <a:avLst/>
          </a:prstGeom>
          <a:noFill/>
        </p:spPr>
        <p:txBody>
          <a:bodyPr wrap="square" rtlCol="0">
            <a:spAutoFit/>
          </a:bodyPr>
          <a:lstStyle/>
          <a:p>
            <a:r>
              <a:rPr lang="en-CA" sz="1200" b="0" dirty="0" smtClean="0">
                <a:solidFill>
                  <a:srgbClr val="003300"/>
                </a:solidFill>
              </a:rPr>
              <a:t>© Paradigm Publishing, Inc.</a:t>
            </a:r>
            <a:endParaRPr lang="en-CA" sz="1200" b="0" dirty="0">
              <a:solidFill>
                <a:srgbClr val="003300"/>
              </a:solidFill>
            </a:endParaRPr>
          </a:p>
        </p:txBody>
      </p:sp>
      <p:sp>
        <p:nvSpPr>
          <p:cNvPr id="12" name="TextBox 11"/>
          <p:cNvSpPr txBox="1"/>
          <p:nvPr/>
        </p:nvSpPr>
        <p:spPr>
          <a:xfrm>
            <a:off x="4499992" y="6427710"/>
            <a:ext cx="792088" cy="338554"/>
          </a:xfrm>
          <a:prstGeom prst="rect">
            <a:avLst/>
          </a:prstGeom>
          <a:noFill/>
        </p:spPr>
        <p:txBody>
          <a:bodyPr wrap="square" rtlCol="0">
            <a:spAutoFit/>
          </a:bodyPr>
          <a:lstStyle/>
          <a:p>
            <a:fld id="{4E86DC19-3EC5-446D-A3C7-127AD2B757C1}" type="slidenum">
              <a:rPr lang="en-CA" sz="1600" b="0" smtClean="0">
                <a:solidFill>
                  <a:srgbClr val="003300"/>
                </a:solidFill>
              </a:rPr>
              <a:pPr/>
              <a:t>‹#›</a:t>
            </a:fld>
            <a:endParaRPr lang="en-CA" sz="1600" b="0" dirty="0">
              <a:solidFill>
                <a:srgbClr val="003300"/>
              </a:solidFill>
            </a:endParaRPr>
          </a:p>
        </p:txBody>
      </p:sp>
    </p:spTree>
  </p:cSld>
  <p:clrMap bg1="lt1" tx1="dk1" bg2="lt2" tx2="dk2" accent1="accent1" accent2="accent2" accent3="accent3" accent4="accent4" accent5="accent5" accent6="accent6" hlink="hlink" folHlink="folHlink"/>
  <p:sldLayoutIdLst>
    <p:sldLayoutId id="2147483655" r:id="rId1"/>
  </p:sldLayoutIdLst>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xStyles>
    <p:titleStyle>
      <a:lvl1pPr algn="l" rtl="0" fontAlgn="base">
        <a:spcBef>
          <a:spcPct val="0"/>
        </a:spcBef>
        <a:spcAft>
          <a:spcPct val="0"/>
        </a:spcAft>
        <a:defRPr sz="3200" b="1">
          <a:solidFill>
            <a:schemeClr val="tx2"/>
          </a:solidFill>
          <a:latin typeface="Calibri" pitchFamily="34" charset="0"/>
          <a:ea typeface="+mj-ea"/>
          <a:cs typeface="Calibri" pitchFamily="34" charset="0"/>
        </a:defRPr>
      </a:lvl1pPr>
      <a:lvl2pPr algn="ctr" rtl="0" fontAlgn="base">
        <a:spcBef>
          <a:spcPct val="0"/>
        </a:spcBef>
        <a:spcAft>
          <a:spcPct val="0"/>
        </a:spcAft>
        <a:defRPr sz="4400">
          <a:solidFill>
            <a:schemeClr val="tx2"/>
          </a:solidFill>
          <a:latin typeface="Times"/>
        </a:defRPr>
      </a:lvl2pPr>
      <a:lvl3pPr algn="ctr" rtl="0" fontAlgn="base">
        <a:spcBef>
          <a:spcPct val="0"/>
        </a:spcBef>
        <a:spcAft>
          <a:spcPct val="0"/>
        </a:spcAft>
        <a:defRPr sz="4400">
          <a:solidFill>
            <a:schemeClr val="tx2"/>
          </a:solidFill>
          <a:latin typeface="Times"/>
        </a:defRPr>
      </a:lvl3pPr>
      <a:lvl4pPr algn="ctr" rtl="0" fontAlgn="base">
        <a:spcBef>
          <a:spcPct val="0"/>
        </a:spcBef>
        <a:spcAft>
          <a:spcPct val="0"/>
        </a:spcAft>
        <a:defRPr sz="4400">
          <a:solidFill>
            <a:schemeClr val="tx2"/>
          </a:solidFill>
          <a:latin typeface="Times"/>
        </a:defRPr>
      </a:lvl4pPr>
      <a:lvl5pPr algn="ctr" rtl="0" fontAlgn="base">
        <a:spcBef>
          <a:spcPct val="0"/>
        </a:spcBef>
        <a:spcAft>
          <a:spcPct val="0"/>
        </a:spcAft>
        <a:defRPr sz="4400">
          <a:solidFill>
            <a:schemeClr val="tx2"/>
          </a:solidFill>
          <a:latin typeface="Times"/>
        </a:defRPr>
      </a:lvl5pPr>
      <a:lvl6pPr marL="457200" algn="ctr" rtl="0" fontAlgn="base">
        <a:spcBef>
          <a:spcPct val="0"/>
        </a:spcBef>
        <a:spcAft>
          <a:spcPct val="0"/>
        </a:spcAft>
        <a:defRPr sz="4400">
          <a:solidFill>
            <a:schemeClr val="tx2"/>
          </a:solidFill>
          <a:latin typeface="Times"/>
        </a:defRPr>
      </a:lvl6pPr>
      <a:lvl7pPr marL="914400" algn="ctr" rtl="0" fontAlgn="base">
        <a:spcBef>
          <a:spcPct val="0"/>
        </a:spcBef>
        <a:spcAft>
          <a:spcPct val="0"/>
        </a:spcAft>
        <a:defRPr sz="4400">
          <a:solidFill>
            <a:schemeClr val="tx2"/>
          </a:solidFill>
          <a:latin typeface="Times"/>
        </a:defRPr>
      </a:lvl7pPr>
      <a:lvl8pPr marL="1371600" algn="ctr" rtl="0" fontAlgn="base">
        <a:spcBef>
          <a:spcPct val="0"/>
        </a:spcBef>
        <a:spcAft>
          <a:spcPct val="0"/>
        </a:spcAft>
        <a:defRPr sz="4400">
          <a:solidFill>
            <a:schemeClr val="tx2"/>
          </a:solidFill>
          <a:latin typeface="Times"/>
        </a:defRPr>
      </a:lvl8pPr>
      <a:lvl9pPr marL="1828800" algn="ctr" rtl="0" fontAlgn="base">
        <a:spcBef>
          <a:spcPct val="0"/>
        </a:spcBef>
        <a:spcAft>
          <a:spcPct val="0"/>
        </a:spcAft>
        <a:defRPr sz="4400">
          <a:solidFill>
            <a:schemeClr val="tx2"/>
          </a:solidFill>
          <a:latin typeface="Times"/>
        </a:defRPr>
      </a:lvl9pPr>
    </p:titleStyle>
    <p:bodyStyle>
      <a:lvl1pPr marL="342900" indent="-342900" algn="l" rtl="0" fontAlgn="base">
        <a:spcBef>
          <a:spcPct val="20000"/>
        </a:spcBef>
        <a:spcAft>
          <a:spcPct val="0"/>
        </a:spcAft>
        <a:buSzPct val="80000"/>
        <a:buFont typeface="Wingdings" pitchFamily="2" charset="2"/>
        <a:buChar char="Ø"/>
        <a:defRPr sz="3200">
          <a:solidFill>
            <a:schemeClr val="tx1"/>
          </a:solidFill>
          <a:latin typeface="Calibri" pitchFamily="34" charset="0"/>
          <a:ea typeface="+mn-ea"/>
          <a:cs typeface="Calibri" pitchFamily="34" charset="0"/>
        </a:defRPr>
      </a:lvl1pPr>
      <a:lvl2pPr marL="742950" indent="-285750" algn="l" rtl="0" fontAlgn="base">
        <a:spcBef>
          <a:spcPct val="20000"/>
        </a:spcBef>
        <a:spcAft>
          <a:spcPct val="0"/>
        </a:spcAft>
        <a:buClr>
          <a:srgbClr val="003300"/>
        </a:buClr>
        <a:buFont typeface="Wingdings" pitchFamily="2" charset="2"/>
        <a:buChar char="§"/>
        <a:defRPr sz="2800">
          <a:solidFill>
            <a:schemeClr val="tx1"/>
          </a:solidFill>
          <a:latin typeface="Calibri" pitchFamily="34" charset="0"/>
          <a:cs typeface="Calibri" pitchFamily="34" charset="0"/>
        </a:defRPr>
      </a:lvl2pPr>
      <a:lvl3pPr marL="1143000" indent="-228600" algn="l" rtl="0" fontAlgn="base">
        <a:spcBef>
          <a:spcPct val="20000"/>
        </a:spcBef>
        <a:spcAft>
          <a:spcPct val="0"/>
        </a:spcAft>
        <a:buClr>
          <a:srgbClr val="003300"/>
        </a:buClr>
        <a:buChar char="•"/>
        <a:defRPr sz="2400">
          <a:solidFill>
            <a:schemeClr val="tx1"/>
          </a:solidFill>
          <a:latin typeface="Calibri" pitchFamily="34" charset="0"/>
          <a:cs typeface="Calibri" pitchFamily="34" charset="0"/>
        </a:defRPr>
      </a:lvl3pPr>
      <a:lvl4pPr marL="1600200" indent="-228600" algn="l" rtl="0" fontAlgn="base">
        <a:spcBef>
          <a:spcPct val="20000"/>
        </a:spcBef>
        <a:spcAft>
          <a:spcPct val="0"/>
        </a:spcAft>
        <a:buChar char="–"/>
        <a:defRPr sz="2000">
          <a:solidFill>
            <a:schemeClr val="tx1"/>
          </a:solidFill>
          <a:latin typeface="Calibri" pitchFamily="34" charset="0"/>
          <a:cs typeface="Calibri" pitchFamily="34" charset="0"/>
        </a:defRPr>
      </a:lvl4pPr>
      <a:lvl5pPr marL="2057400" indent="-228600" algn="l" rtl="0" fontAlgn="base">
        <a:spcBef>
          <a:spcPct val="20000"/>
        </a:spcBef>
        <a:spcAft>
          <a:spcPct val="0"/>
        </a:spcAft>
        <a:buChar char="»"/>
        <a:defRPr sz="2000">
          <a:solidFill>
            <a:schemeClr val="tx1"/>
          </a:solidFill>
          <a:latin typeface="Calibri" pitchFamily="34" charset="0"/>
          <a:cs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4" name="Picture 1" descr="M-Ex2016 GrnBarImage.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Action Button: Back or Previous 7">
            <a:hlinkClick r:id="" action="ppaction://hlinkshowjump?jump=previousslide" highlightClick="1"/>
          </p:cNvPr>
          <p:cNvSpPr/>
          <p:nvPr/>
        </p:nvSpPr>
        <p:spPr bwMode="auto">
          <a:xfrm>
            <a:off x="7286644" y="6427710"/>
            <a:ext cx="500066" cy="216000"/>
          </a:xfrm>
          <a:prstGeom prst="actionButtonBackPrevious">
            <a:avLst/>
          </a:prstGeom>
          <a:gradFill flip="none" rotWithShape="1">
            <a:gsLst>
              <a:gs pos="0">
                <a:srgbClr val="336699">
                  <a:tint val="66000"/>
                  <a:satMod val="160000"/>
                </a:srgbClr>
              </a:gs>
              <a:gs pos="50000">
                <a:srgbClr val="336699">
                  <a:tint val="44500"/>
                  <a:satMod val="160000"/>
                </a:srgbClr>
              </a:gs>
              <a:gs pos="100000">
                <a:srgbClr val="336699">
                  <a:tint val="23500"/>
                  <a:satMod val="160000"/>
                </a:srgbClr>
              </a:gs>
            </a:gsLst>
            <a:lin ang="13500000" scaled="1"/>
            <a:tileRect/>
          </a:gradFill>
          <a:ln w="9525" cap="flat" cmpd="sng" algn="ctr">
            <a:solidFill>
              <a:srgbClr val="003300"/>
            </a:solidFill>
            <a:prstDash val="solid"/>
            <a:round/>
            <a:headEnd type="none" w="med" len="med"/>
            <a:tailEnd type="none" w="med" len="med"/>
          </a:ln>
          <a:effectLst/>
          <a:scene3d>
            <a:camera prst="orthographicFront"/>
            <a:lightRig rig="threePt" dir="t"/>
          </a:scene3d>
          <a:sp3d>
            <a:bevelT w="114300" prst="artDeco"/>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1" i="0" u="none" strike="noStrike" cap="none" normalizeH="0" baseline="0" dirty="0" smtClean="0">
              <a:ln>
                <a:noFill/>
              </a:ln>
              <a:solidFill>
                <a:srgbClr val="003300"/>
              </a:solidFill>
              <a:effectLst/>
              <a:latin typeface="Times"/>
            </a:endParaRPr>
          </a:p>
        </p:txBody>
      </p:sp>
      <p:sp>
        <p:nvSpPr>
          <p:cNvPr id="9" name="Action Button: Custom 8">
            <a:hlinkClick r:id="rId4" action="ppaction://hlinksldjump" highlightClick="1"/>
          </p:cNvPr>
          <p:cNvSpPr/>
          <p:nvPr/>
        </p:nvSpPr>
        <p:spPr bwMode="auto">
          <a:xfrm>
            <a:off x="7786710" y="6427710"/>
            <a:ext cx="642942" cy="216000"/>
          </a:xfrm>
          <a:prstGeom prst="actionButtonBlank">
            <a:avLst/>
          </a:prstGeom>
          <a:gradFill flip="none" rotWithShape="1">
            <a:gsLst>
              <a:gs pos="0">
                <a:srgbClr val="336699">
                  <a:tint val="66000"/>
                  <a:satMod val="160000"/>
                </a:srgbClr>
              </a:gs>
              <a:gs pos="50000">
                <a:srgbClr val="336699">
                  <a:tint val="44500"/>
                  <a:satMod val="160000"/>
                </a:srgbClr>
              </a:gs>
              <a:gs pos="100000">
                <a:srgbClr val="336699">
                  <a:tint val="23500"/>
                  <a:satMod val="160000"/>
                </a:srgbClr>
              </a:gs>
            </a:gsLst>
            <a:lin ang="13500000" scaled="1"/>
            <a:tileRect/>
          </a:gradFill>
          <a:ln w="9525" cap="flat" cmpd="sng" algn="ctr">
            <a:solidFill>
              <a:srgbClr val="003300"/>
            </a:solidFill>
            <a:prstDash val="solid"/>
            <a:round/>
            <a:headEnd type="none" w="med" len="med"/>
            <a:tailEnd type="none" w="med" len="med"/>
          </a:ln>
          <a:effectLst/>
          <a:scene3d>
            <a:camera prst="orthographicFront"/>
            <a:lightRig rig="threePt" dir="t"/>
          </a:scene3d>
          <a:sp3d>
            <a:bevelT w="114300" prst="artDeco"/>
          </a:sp3d>
        </p:spPr>
        <p:txBody>
          <a:bodyPr vert="horz" wrap="square" lIns="91440" tIns="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A" sz="1400" b="1" i="0" u="none" strike="noStrike" cap="none" normalizeH="0" baseline="0" dirty="0" smtClean="0">
                <a:ln>
                  <a:noFill/>
                </a:ln>
                <a:solidFill>
                  <a:srgbClr val="003300"/>
                </a:solidFill>
                <a:effectLst/>
                <a:latin typeface="Calibri" pitchFamily="34" charset="0"/>
                <a:cs typeface="Calibri" pitchFamily="34" charset="0"/>
              </a:rPr>
              <a:t>Skills</a:t>
            </a:r>
            <a:endParaRPr kumimoji="0" lang="en-CA" sz="800" b="1" i="0" u="none" strike="noStrike" cap="none" normalizeH="0" baseline="0" dirty="0" smtClean="0">
              <a:ln>
                <a:noFill/>
              </a:ln>
              <a:solidFill>
                <a:srgbClr val="003300"/>
              </a:solidFill>
              <a:effectLst/>
              <a:latin typeface="Calibri" pitchFamily="34" charset="0"/>
              <a:cs typeface="Calibri" pitchFamily="34" charset="0"/>
            </a:endParaRPr>
          </a:p>
        </p:txBody>
      </p:sp>
      <p:sp>
        <p:nvSpPr>
          <p:cNvPr id="10" name="Action Button: Forward or Next 9">
            <a:hlinkClick r:id="" action="ppaction://hlinkshowjump?jump=nextslide" highlightClick="1"/>
          </p:cNvPr>
          <p:cNvSpPr/>
          <p:nvPr/>
        </p:nvSpPr>
        <p:spPr bwMode="auto">
          <a:xfrm>
            <a:off x="8429652" y="6427710"/>
            <a:ext cx="500034" cy="216000"/>
          </a:xfrm>
          <a:prstGeom prst="actionButtonForwardNext">
            <a:avLst/>
          </a:prstGeom>
          <a:gradFill flip="none" rotWithShape="1">
            <a:gsLst>
              <a:gs pos="0">
                <a:srgbClr val="336699">
                  <a:tint val="66000"/>
                  <a:satMod val="160000"/>
                </a:srgbClr>
              </a:gs>
              <a:gs pos="50000">
                <a:srgbClr val="336699">
                  <a:tint val="44500"/>
                  <a:satMod val="160000"/>
                </a:srgbClr>
              </a:gs>
              <a:gs pos="100000">
                <a:srgbClr val="336699">
                  <a:tint val="23500"/>
                  <a:satMod val="160000"/>
                </a:srgbClr>
              </a:gs>
            </a:gsLst>
            <a:lin ang="13500000" scaled="1"/>
            <a:tileRect/>
          </a:gradFill>
          <a:ln w="9525" cap="flat" cmpd="sng" algn="ctr">
            <a:solidFill>
              <a:srgbClr val="003300"/>
            </a:solidFill>
            <a:prstDash val="solid"/>
            <a:round/>
            <a:headEnd type="none" w="med" len="med"/>
            <a:tailEnd type="none" w="med" len="med"/>
          </a:ln>
          <a:effectLst/>
          <a:scene3d>
            <a:camera prst="orthographicFront"/>
            <a:lightRig rig="threePt" dir="t"/>
          </a:scene3d>
          <a:sp3d>
            <a:bevelT w="114300" prst="artDeco"/>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1" i="0" u="none" strike="noStrike" cap="none" normalizeH="0" baseline="0" dirty="0" smtClean="0">
              <a:ln>
                <a:noFill/>
              </a:ln>
              <a:solidFill>
                <a:srgbClr val="003300"/>
              </a:solidFill>
              <a:effectLst/>
              <a:latin typeface="Times"/>
            </a:endParaRPr>
          </a:p>
        </p:txBody>
      </p:sp>
      <p:sp>
        <p:nvSpPr>
          <p:cNvPr id="11" name="TextBox 10"/>
          <p:cNvSpPr txBox="1"/>
          <p:nvPr/>
        </p:nvSpPr>
        <p:spPr>
          <a:xfrm>
            <a:off x="0" y="6427710"/>
            <a:ext cx="3275856" cy="276999"/>
          </a:xfrm>
          <a:prstGeom prst="rect">
            <a:avLst/>
          </a:prstGeom>
          <a:noFill/>
        </p:spPr>
        <p:txBody>
          <a:bodyPr wrap="square" rtlCol="0">
            <a:spAutoFit/>
          </a:bodyPr>
          <a:lstStyle/>
          <a:p>
            <a:r>
              <a:rPr lang="en-CA" sz="1200" b="0" dirty="0" smtClean="0">
                <a:solidFill>
                  <a:srgbClr val="003300"/>
                </a:solidFill>
              </a:rPr>
              <a:t>© Paradigm Publishing, Inc.</a:t>
            </a:r>
            <a:endParaRPr lang="en-CA" sz="1200" b="0" dirty="0">
              <a:solidFill>
                <a:srgbClr val="003300"/>
              </a:solidFill>
            </a:endParaRPr>
          </a:p>
        </p:txBody>
      </p:sp>
      <p:sp>
        <p:nvSpPr>
          <p:cNvPr id="12" name="TextBox 11"/>
          <p:cNvSpPr txBox="1"/>
          <p:nvPr/>
        </p:nvSpPr>
        <p:spPr>
          <a:xfrm>
            <a:off x="4499992" y="6427710"/>
            <a:ext cx="792088" cy="338554"/>
          </a:xfrm>
          <a:prstGeom prst="rect">
            <a:avLst/>
          </a:prstGeom>
          <a:noFill/>
        </p:spPr>
        <p:txBody>
          <a:bodyPr wrap="square" rtlCol="0">
            <a:spAutoFit/>
          </a:bodyPr>
          <a:lstStyle/>
          <a:p>
            <a:fld id="{4E86DC19-3EC5-446D-A3C7-127AD2B757C1}" type="slidenum">
              <a:rPr lang="en-CA" sz="1600" b="0" smtClean="0">
                <a:solidFill>
                  <a:srgbClr val="003300"/>
                </a:solidFill>
              </a:rPr>
              <a:pPr/>
              <a:t>‹#›</a:t>
            </a:fld>
            <a:endParaRPr lang="en-CA" sz="1600" b="0" dirty="0">
              <a:solidFill>
                <a:srgbClr val="003300"/>
              </a:solidFill>
            </a:endParaRPr>
          </a:p>
        </p:txBody>
      </p:sp>
    </p:spTree>
    <p:extLst>
      <p:ext uri="{BB962C8B-B14F-4D97-AF65-F5344CB8AC3E}">
        <p14:creationId xmlns:p14="http://schemas.microsoft.com/office/powerpoint/2010/main" val="2279722788"/>
      </p:ext>
    </p:extLst>
  </p:cSld>
  <p:clrMap bg1="lt1" tx1="dk1" bg2="lt2" tx2="dk2" accent1="accent1" accent2="accent2" accent3="accent3" accent4="accent4" accent5="accent5" accent6="accent6" hlink="hlink" folHlink="folHlink"/>
  <p:sldLayoutIdLst>
    <p:sldLayoutId id="2147483663" r:id="rId1"/>
  </p:sldLayoutIdLst>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4" name="Picture 1" descr="M-Ex2016 GrnBarTop.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Action Button: Back or Previous 7">
            <a:hlinkClick r:id="" action="ppaction://hlinkshowjump?jump=previousslide" highlightClick="1"/>
          </p:cNvPr>
          <p:cNvSpPr/>
          <p:nvPr/>
        </p:nvSpPr>
        <p:spPr bwMode="auto">
          <a:xfrm>
            <a:off x="7286644" y="6427710"/>
            <a:ext cx="500066" cy="216000"/>
          </a:xfrm>
          <a:prstGeom prst="actionButtonBackPrevious">
            <a:avLst/>
          </a:prstGeom>
          <a:gradFill flip="none" rotWithShape="1">
            <a:gsLst>
              <a:gs pos="0">
                <a:srgbClr val="336699">
                  <a:tint val="66000"/>
                  <a:satMod val="160000"/>
                </a:srgbClr>
              </a:gs>
              <a:gs pos="50000">
                <a:srgbClr val="336699">
                  <a:tint val="44500"/>
                  <a:satMod val="160000"/>
                </a:srgbClr>
              </a:gs>
              <a:gs pos="100000">
                <a:srgbClr val="336699">
                  <a:tint val="23500"/>
                  <a:satMod val="160000"/>
                </a:srgbClr>
              </a:gs>
            </a:gsLst>
            <a:lin ang="13500000" scaled="1"/>
            <a:tileRect/>
          </a:gradFill>
          <a:ln w="9525" cap="flat" cmpd="sng" algn="ctr">
            <a:solidFill>
              <a:srgbClr val="003300"/>
            </a:solidFill>
            <a:prstDash val="solid"/>
            <a:round/>
            <a:headEnd type="none" w="med" len="med"/>
            <a:tailEnd type="none" w="med" len="med"/>
          </a:ln>
          <a:effectLst/>
          <a:scene3d>
            <a:camera prst="orthographicFront"/>
            <a:lightRig rig="threePt" dir="t"/>
          </a:scene3d>
          <a:sp3d>
            <a:bevelT w="114300" prst="artDeco"/>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1" i="0" u="none" strike="noStrike" cap="none" normalizeH="0" baseline="0" dirty="0" smtClean="0">
              <a:ln>
                <a:noFill/>
              </a:ln>
              <a:solidFill>
                <a:srgbClr val="003300"/>
              </a:solidFill>
              <a:effectLst/>
              <a:latin typeface="Times"/>
            </a:endParaRPr>
          </a:p>
        </p:txBody>
      </p:sp>
      <p:sp>
        <p:nvSpPr>
          <p:cNvPr id="9" name="Action Button: Custom 8">
            <a:hlinkClick r:id="rId4" action="ppaction://hlinksldjump" highlightClick="1"/>
          </p:cNvPr>
          <p:cNvSpPr/>
          <p:nvPr/>
        </p:nvSpPr>
        <p:spPr bwMode="auto">
          <a:xfrm>
            <a:off x="7786710" y="6427710"/>
            <a:ext cx="642942" cy="216000"/>
          </a:xfrm>
          <a:prstGeom prst="actionButtonBlank">
            <a:avLst/>
          </a:prstGeom>
          <a:gradFill flip="none" rotWithShape="1">
            <a:gsLst>
              <a:gs pos="0">
                <a:srgbClr val="336699">
                  <a:tint val="66000"/>
                  <a:satMod val="160000"/>
                </a:srgbClr>
              </a:gs>
              <a:gs pos="50000">
                <a:srgbClr val="336699">
                  <a:tint val="44500"/>
                  <a:satMod val="160000"/>
                </a:srgbClr>
              </a:gs>
              <a:gs pos="100000">
                <a:srgbClr val="336699">
                  <a:tint val="23500"/>
                  <a:satMod val="160000"/>
                </a:srgbClr>
              </a:gs>
            </a:gsLst>
            <a:lin ang="13500000" scaled="1"/>
            <a:tileRect/>
          </a:gradFill>
          <a:ln w="9525" cap="flat" cmpd="sng" algn="ctr">
            <a:solidFill>
              <a:srgbClr val="003300"/>
            </a:solidFill>
            <a:prstDash val="solid"/>
            <a:round/>
            <a:headEnd type="none" w="med" len="med"/>
            <a:tailEnd type="none" w="med" len="med"/>
          </a:ln>
          <a:effectLst/>
          <a:scene3d>
            <a:camera prst="orthographicFront"/>
            <a:lightRig rig="threePt" dir="t"/>
          </a:scene3d>
          <a:sp3d>
            <a:bevelT w="114300" prst="artDeco"/>
          </a:sp3d>
        </p:spPr>
        <p:txBody>
          <a:bodyPr vert="horz" wrap="square" lIns="91440" tIns="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A" sz="1400" b="1" i="0" u="none" strike="noStrike" cap="none" normalizeH="0" baseline="0" dirty="0" smtClean="0">
                <a:ln>
                  <a:noFill/>
                </a:ln>
                <a:solidFill>
                  <a:srgbClr val="003300"/>
                </a:solidFill>
                <a:effectLst/>
                <a:latin typeface="Calibri" pitchFamily="34" charset="0"/>
                <a:cs typeface="Calibri" pitchFamily="34" charset="0"/>
              </a:rPr>
              <a:t>Skills</a:t>
            </a:r>
            <a:endParaRPr kumimoji="0" lang="en-CA" sz="800" b="1" i="0" u="none" strike="noStrike" cap="none" normalizeH="0" baseline="0" dirty="0" smtClean="0">
              <a:ln>
                <a:noFill/>
              </a:ln>
              <a:solidFill>
                <a:srgbClr val="003300"/>
              </a:solidFill>
              <a:effectLst/>
              <a:latin typeface="Calibri" pitchFamily="34" charset="0"/>
              <a:cs typeface="Calibri" pitchFamily="34" charset="0"/>
            </a:endParaRPr>
          </a:p>
        </p:txBody>
      </p:sp>
      <p:sp>
        <p:nvSpPr>
          <p:cNvPr id="10" name="Action Button: Forward or Next 9">
            <a:hlinkClick r:id="" action="ppaction://hlinkshowjump?jump=nextslide" highlightClick="1"/>
          </p:cNvPr>
          <p:cNvSpPr/>
          <p:nvPr/>
        </p:nvSpPr>
        <p:spPr bwMode="auto">
          <a:xfrm>
            <a:off x="8429652" y="6427710"/>
            <a:ext cx="500034" cy="216000"/>
          </a:xfrm>
          <a:prstGeom prst="actionButtonForwardNext">
            <a:avLst/>
          </a:prstGeom>
          <a:gradFill flip="none" rotWithShape="1">
            <a:gsLst>
              <a:gs pos="0">
                <a:srgbClr val="336699">
                  <a:tint val="66000"/>
                  <a:satMod val="160000"/>
                </a:srgbClr>
              </a:gs>
              <a:gs pos="50000">
                <a:srgbClr val="336699">
                  <a:tint val="44500"/>
                  <a:satMod val="160000"/>
                </a:srgbClr>
              </a:gs>
              <a:gs pos="100000">
                <a:srgbClr val="336699">
                  <a:tint val="23500"/>
                  <a:satMod val="160000"/>
                </a:srgbClr>
              </a:gs>
            </a:gsLst>
            <a:lin ang="13500000" scaled="1"/>
            <a:tileRect/>
          </a:gradFill>
          <a:ln w="9525" cap="flat" cmpd="sng" algn="ctr">
            <a:solidFill>
              <a:srgbClr val="003300"/>
            </a:solidFill>
            <a:prstDash val="solid"/>
            <a:round/>
            <a:headEnd type="none" w="med" len="med"/>
            <a:tailEnd type="none" w="med" len="med"/>
          </a:ln>
          <a:effectLst/>
          <a:scene3d>
            <a:camera prst="orthographicFront"/>
            <a:lightRig rig="threePt" dir="t"/>
          </a:scene3d>
          <a:sp3d>
            <a:bevelT w="114300" prst="artDeco"/>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A" sz="2400" b="1" i="0" u="none" strike="noStrike" cap="none" normalizeH="0" baseline="0" dirty="0" smtClean="0">
              <a:ln>
                <a:noFill/>
              </a:ln>
              <a:solidFill>
                <a:srgbClr val="003300"/>
              </a:solidFill>
              <a:effectLst/>
              <a:latin typeface="Times"/>
            </a:endParaRPr>
          </a:p>
        </p:txBody>
      </p:sp>
      <p:sp>
        <p:nvSpPr>
          <p:cNvPr id="11" name="TextBox 10"/>
          <p:cNvSpPr txBox="1"/>
          <p:nvPr/>
        </p:nvSpPr>
        <p:spPr>
          <a:xfrm>
            <a:off x="0" y="6427710"/>
            <a:ext cx="3275856" cy="276999"/>
          </a:xfrm>
          <a:prstGeom prst="rect">
            <a:avLst/>
          </a:prstGeom>
          <a:noFill/>
        </p:spPr>
        <p:txBody>
          <a:bodyPr wrap="square" rtlCol="0">
            <a:spAutoFit/>
          </a:bodyPr>
          <a:lstStyle/>
          <a:p>
            <a:r>
              <a:rPr lang="en-CA" sz="1200" b="0" dirty="0" smtClean="0">
                <a:solidFill>
                  <a:srgbClr val="003300"/>
                </a:solidFill>
              </a:rPr>
              <a:t>© Paradigm Publishing, Inc.</a:t>
            </a:r>
            <a:endParaRPr lang="en-CA" sz="1200" b="0" dirty="0">
              <a:solidFill>
                <a:srgbClr val="003300"/>
              </a:solidFill>
            </a:endParaRPr>
          </a:p>
        </p:txBody>
      </p:sp>
      <p:sp>
        <p:nvSpPr>
          <p:cNvPr id="12" name="TextBox 11"/>
          <p:cNvSpPr txBox="1"/>
          <p:nvPr/>
        </p:nvSpPr>
        <p:spPr>
          <a:xfrm>
            <a:off x="4499992" y="6427710"/>
            <a:ext cx="792088" cy="338554"/>
          </a:xfrm>
          <a:prstGeom prst="rect">
            <a:avLst/>
          </a:prstGeom>
          <a:noFill/>
        </p:spPr>
        <p:txBody>
          <a:bodyPr wrap="square" rtlCol="0">
            <a:spAutoFit/>
          </a:bodyPr>
          <a:lstStyle/>
          <a:p>
            <a:fld id="{4E86DC19-3EC5-446D-A3C7-127AD2B757C1}" type="slidenum">
              <a:rPr lang="en-CA" sz="1600" b="0" smtClean="0">
                <a:solidFill>
                  <a:srgbClr val="003300"/>
                </a:solidFill>
              </a:rPr>
              <a:pPr/>
              <a:t>‹#›</a:t>
            </a:fld>
            <a:endParaRPr lang="en-CA" sz="1600" b="0" dirty="0">
              <a:solidFill>
                <a:srgbClr val="003300"/>
              </a:solidFill>
            </a:endParaRPr>
          </a:p>
        </p:txBody>
      </p:sp>
    </p:spTree>
    <p:extLst>
      <p:ext uri="{BB962C8B-B14F-4D97-AF65-F5344CB8AC3E}">
        <p14:creationId xmlns:p14="http://schemas.microsoft.com/office/powerpoint/2010/main" val="2716989604"/>
      </p:ext>
    </p:extLst>
  </p:cSld>
  <p:clrMap bg1="lt1" tx1="dk1" bg2="lt2" tx2="dk2" accent1="accent1" accent2="accent2" accent3="accent3" accent4="accent4" accent5="accent5" accent6="accent6" hlink="hlink" folHlink="folHlink"/>
  <p:sldLayoutIdLst>
    <p:sldLayoutId id="2147483666" r:id="rId1"/>
  </p:sldLayoutIdLst>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24.xml"/><Relationship Id="rId18" Type="http://schemas.openxmlformats.org/officeDocument/2006/relationships/slide" Target="slide32.xml"/><Relationship Id="rId3" Type="http://schemas.openxmlformats.org/officeDocument/2006/relationships/slide" Target="slide3.xml"/><Relationship Id="rId21" Type="http://schemas.openxmlformats.org/officeDocument/2006/relationships/slide" Target="slide36.xml"/><Relationship Id="rId7" Type="http://schemas.openxmlformats.org/officeDocument/2006/relationships/slide" Target="slide12.xml"/><Relationship Id="rId12" Type="http://schemas.openxmlformats.org/officeDocument/2006/relationships/slide" Target="slide22.xml"/><Relationship Id="rId17" Type="http://schemas.openxmlformats.org/officeDocument/2006/relationships/slide" Target="slide31.xml"/><Relationship Id="rId2" Type="http://schemas.openxmlformats.org/officeDocument/2006/relationships/notesSlide" Target="../notesSlides/notesSlide2.xml"/><Relationship Id="rId16" Type="http://schemas.openxmlformats.org/officeDocument/2006/relationships/slide" Target="slide30.xml"/><Relationship Id="rId20" Type="http://schemas.openxmlformats.org/officeDocument/2006/relationships/slide" Target="slide35.xml"/><Relationship Id="rId1" Type="http://schemas.openxmlformats.org/officeDocument/2006/relationships/slideLayout" Target="../slideLayouts/slideLayout1.xml"/><Relationship Id="rId6" Type="http://schemas.openxmlformats.org/officeDocument/2006/relationships/slide" Target="slide9.xml"/><Relationship Id="rId11" Type="http://schemas.openxmlformats.org/officeDocument/2006/relationships/slide" Target="slide21.xml"/><Relationship Id="rId5" Type="http://schemas.openxmlformats.org/officeDocument/2006/relationships/slide" Target="slide8.xml"/><Relationship Id="rId15" Type="http://schemas.openxmlformats.org/officeDocument/2006/relationships/slide" Target="slide29.xml"/><Relationship Id="rId10" Type="http://schemas.openxmlformats.org/officeDocument/2006/relationships/slide" Target="slide20.xml"/><Relationship Id="rId19" Type="http://schemas.openxmlformats.org/officeDocument/2006/relationships/slide" Target="slide34.xml"/><Relationship Id="rId4" Type="http://schemas.openxmlformats.org/officeDocument/2006/relationships/slide" Target="slide7.xml"/><Relationship Id="rId9" Type="http://schemas.openxmlformats.org/officeDocument/2006/relationships/slide" Target="slide17.xml"/><Relationship Id="rId14" Type="http://schemas.openxmlformats.org/officeDocument/2006/relationships/slide" Target="slide25.xml"/><Relationship Id="rId22" Type="http://schemas.openxmlformats.org/officeDocument/2006/relationships/slide" Target="slide3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Marquee Series Microsoft Excel 2016</a:t>
            </a:r>
            <a:endParaRPr lang="en-US" dirty="0"/>
          </a:p>
        </p:txBody>
      </p:sp>
      <p:pic>
        <p:nvPicPr>
          <p:cNvPr id="4" name="Picture 1" descr="Marquee Series Microsoft Excel 201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Calibri" pitchFamily="34" charset="0"/>
                <a:cs typeface="Calibri" pitchFamily="34" charset="0"/>
              </a:rPr>
              <a:t>Enter Labels and </a:t>
            </a:r>
            <a:r>
              <a:rPr lang="en-CA" dirty="0" smtClean="0">
                <a:latin typeface="Calibri" pitchFamily="34" charset="0"/>
                <a:cs typeface="Calibri" pitchFamily="34" charset="0"/>
              </a:rPr>
              <a:t>Values…continued</a:t>
            </a:r>
            <a:endParaRPr lang="en-CA" dirty="0"/>
          </a:p>
        </p:txBody>
      </p:sp>
      <p:pic>
        <p:nvPicPr>
          <p:cNvPr id="7" name="Picture 6" descr="Formula bar displa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9150" y="1981200"/>
            <a:ext cx="4267339" cy="3474834"/>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550708" y="3027761"/>
            <a:ext cx="1600200"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Cancel button</a:t>
            </a:r>
          </a:p>
        </p:txBody>
      </p:sp>
      <p:cxnSp>
        <p:nvCxnSpPr>
          <p:cNvPr id="5" name="Straight Connector 4" descr="pointer"/>
          <p:cNvCxnSpPr>
            <a:stCxn id="4" idx="3"/>
          </p:cNvCxnSpPr>
          <p:nvPr/>
        </p:nvCxnSpPr>
        <p:spPr>
          <a:xfrm>
            <a:off x="2150908" y="3218001"/>
            <a:ext cx="2192492" cy="459998"/>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7086600" y="2781560"/>
            <a:ext cx="1447800"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Enter button</a:t>
            </a:r>
          </a:p>
        </p:txBody>
      </p:sp>
      <p:sp>
        <p:nvSpPr>
          <p:cNvPr id="10" name="TextBox 9"/>
          <p:cNvSpPr txBox="1"/>
          <p:nvPr/>
        </p:nvSpPr>
        <p:spPr>
          <a:xfrm>
            <a:off x="5799927" y="5181600"/>
            <a:ext cx="2209800" cy="996033"/>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Entry appears in the Formula bar and in the active cell.</a:t>
            </a:r>
          </a:p>
        </p:txBody>
      </p:sp>
      <p:cxnSp>
        <p:nvCxnSpPr>
          <p:cNvPr id="11" name="Straight Connector 10" descr="pointer"/>
          <p:cNvCxnSpPr>
            <a:endCxn id="9" idx="1"/>
          </p:cNvCxnSpPr>
          <p:nvPr/>
        </p:nvCxnSpPr>
        <p:spPr>
          <a:xfrm flipV="1">
            <a:off x="4918216" y="2971800"/>
            <a:ext cx="2168384" cy="706199"/>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descr="pointer"/>
          <p:cNvCxnSpPr>
            <a:endCxn id="10" idx="0"/>
          </p:cNvCxnSpPr>
          <p:nvPr/>
        </p:nvCxnSpPr>
        <p:spPr>
          <a:xfrm>
            <a:off x="6374743" y="3718617"/>
            <a:ext cx="530084" cy="1462983"/>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descr="pointer"/>
          <p:cNvCxnSpPr>
            <a:endCxn id="10" idx="1"/>
          </p:cNvCxnSpPr>
          <p:nvPr/>
        </p:nvCxnSpPr>
        <p:spPr>
          <a:xfrm>
            <a:off x="4343400" y="5140982"/>
            <a:ext cx="1456527" cy="538635"/>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844868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long label displa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1926" y="2057400"/>
            <a:ext cx="5320148" cy="2247950"/>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p:txBody>
          <a:bodyPr/>
          <a:lstStyle/>
          <a:p>
            <a:r>
              <a:rPr lang="en-CA" dirty="0">
                <a:latin typeface="Calibri" pitchFamily="34" charset="0"/>
                <a:cs typeface="Calibri" pitchFamily="34" charset="0"/>
              </a:rPr>
              <a:t>Enter Labels and </a:t>
            </a:r>
            <a:r>
              <a:rPr lang="en-CA" dirty="0" smtClean="0">
                <a:latin typeface="Calibri" pitchFamily="34" charset="0"/>
                <a:cs typeface="Calibri" pitchFamily="34" charset="0"/>
              </a:rPr>
              <a:t>Values…continued</a:t>
            </a:r>
            <a:endParaRPr lang="en-CA" dirty="0"/>
          </a:p>
        </p:txBody>
      </p:sp>
      <p:sp>
        <p:nvSpPr>
          <p:cNvPr id="4" name="TextBox 3"/>
          <p:cNvSpPr txBox="1"/>
          <p:nvPr/>
        </p:nvSpPr>
        <p:spPr>
          <a:xfrm>
            <a:off x="7543800" y="3924870"/>
            <a:ext cx="1189220"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long label</a:t>
            </a:r>
          </a:p>
        </p:txBody>
      </p:sp>
      <p:cxnSp>
        <p:nvCxnSpPr>
          <p:cNvPr id="5" name="Straight Connector 4" descr="pointer"/>
          <p:cNvCxnSpPr>
            <a:endCxn id="4" idx="1"/>
          </p:cNvCxnSpPr>
          <p:nvPr/>
        </p:nvCxnSpPr>
        <p:spPr>
          <a:xfrm>
            <a:off x="6194116" y="3739770"/>
            <a:ext cx="1349684" cy="375340"/>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677318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Calibri" pitchFamily="34" charset="0"/>
                <a:cs typeface="Calibri" pitchFamily="34" charset="0"/>
              </a:rPr>
              <a:t>Navigate a Worksheet</a:t>
            </a:r>
            <a:endParaRPr lang="en-CA" dirty="0"/>
          </a:p>
        </p:txBody>
      </p:sp>
      <p:sp>
        <p:nvSpPr>
          <p:cNvPr id="3" name="Content Placeholder 2"/>
          <p:cNvSpPr>
            <a:spLocks noGrp="1"/>
          </p:cNvSpPr>
          <p:nvPr>
            <p:ph idx="1"/>
          </p:nvPr>
        </p:nvSpPr>
        <p:spPr>
          <a:xfrm>
            <a:off x="304800" y="1143000"/>
            <a:ext cx="3331055" cy="3505199"/>
          </a:xfrm>
        </p:spPr>
        <p:txBody>
          <a:bodyPr/>
          <a:lstStyle/>
          <a:p>
            <a:pPr marL="0" indent="0">
              <a:buNone/>
            </a:pPr>
            <a:r>
              <a:rPr lang="en-CA" b="1" dirty="0" smtClean="0"/>
              <a:t>To go to a specific cell:</a:t>
            </a:r>
          </a:p>
          <a:p>
            <a:pPr marL="457200" indent="-457200">
              <a:buFont typeface="+mj-lt"/>
              <a:buAutoNum type="arabicPeriod"/>
            </a:pPr>
            <a:r>
              <a:rPr lang="en-CA" dirty="0" smtClean="0"/>
              <a:t>Click the Find &amp; Select button.</a:t>
            </a:r>
          </a:p>
          <a:p>
            <a:pPr marL="457200" indent="-457200">
              <a:buFont typeface="+mj-lt"/>
              <a:buAutoNum type="arabicPeriod"/>
            </a:pPr>
            <a:r>
              <a:rPr lang="en-CA" dirty="0" smtClean="0"/>
              <a:t>Click </a:t>
            </a:r>
            <a:r>
              <a:rPr lang="en-CA" i="1" dirty="0" smtClean="0"/>
              <a:t>Go To</a:t>
            </a:r>
            <a:r>
              <a:rPr lang="en-CA" dirty="0" smtClean="0"/>
              <a:t>.</a:t>
            </a:r>
          </a:p>
          <a:p>
            <a:pPr marL="457200" indent="-457200">
              <a:buFont typeface="+mj-lt"/>
              <a:buAutoNum type="arabicPeriod"/>
            </a:pPr>
            <a:r>
              <a:rPr lang="en-CA" dirty="0" smtClean="0"/>
              <a:t>Type the cell address at the Go To dialog box.</a:t>
            </a:r>
          </a:p>
          <a:p>
            <a:pPr marL="457200" indent="-457200">
              <a:buFont typeface="+mj-lt"/>
              <a:buAutoNum type="arabicPeriod"/>
            </a:pPr>
            <a:r>
              <a:rPr lang="en-CA" dirty="0" smtClean="0"/>
              <a:t>Click OK.</a:t>
            </a:r>
          </a:p>
        </p:txBody>
      </p:sp>
      <p:pic>
        <p:nvPicPr>
          <p:cNvPr id="7" name="Picture 6" descr="Go To dialog box"/>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8584" y="3551208"/>
            <a:ext cx="3193057" cy="2651990"/>
          </a:xfrm>
          <a:prstGeom prst="rect">
            <a:avLst/>
          </a:prstGeom>
          <a:ln>
            <a:noFill/>
          </a:ln>
          <a:effectLst>
            <a:outerShdw blurRad="292100" dist="139700" dir="2700000" algn="tl" rotWithShape="0">
              <a:srgbClr val="333333">
                <a:alpha val="65000"/>
              </a:srgbClr>
            </a:outerShdw>
          </a:effectLst>
        </p:spPr>
      </p:pic>
      <p:pic>
        <p:nvPicPr>
          <p:cNvPr id="6" name="Picture 5" descr="Find &amp; Select butto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29400" y="1223018"/>
            <a:ext cx="2088061" cy="2149026"/>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4114800" y="2342053"/>
            <a:ext cx="2324682"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Find &amp; Select button</a:t>
            </a:r>
          </a:p>
        </p:txBody>
      </p:sp>
      <p:cxnSp>
        <p:nvCxnSpPr>
          <p:cNvPr id="5" name="Straight Connector 4" descr="pointer"/>
          <p:cNvCxnSpPr/>
          <p:nvPr/>
        </p:nvCxnSpPr>
        <p:spPr>
          <a:xfrm flipH="1">
            <a:off x="6439484" y="2297531"/>
            <a:ext cx="1104316" cy="203579"/>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117094" y="4648200"/>
            <a:ext cx="1876721"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Go To dialog box</a:t>
            </a:r>
          </a:p>
        </p:txBody>
      </p:sp>
      <p:cxnSp>
        <p:nvCxnSpPr>
          <p:cNvPr id="9" name="Straight Connector 8" descr="pointer"/>
          <p:cNvCxnSpPr/>
          <p:nvPr/>
        </p:nvCxnSpPr>
        <p:spPr>
          <a:xfrm>
            <a:off x="6439482" y="4648200"/>
            <a:ext cx="677613" cy="190240"/>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069411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Navigate a Worksheet…continued</a:t>
            </a:r>
            <a:endParaRPr lang="en-CA" dirty="0"/>
          </a:p>
        </p:txBody>
      </p:sp>
      <p:graphicFrame>
        <p:nvGraphicFramePr>
          <p:cNvPr id="4" name="Content Placeholder 7" descr="navigation shortcuts"/>
          <p:cNvGraphicFramePr>
            <a:graphicFrameLocks noGrp="1"/>
          </p:cNvGraphicFramePr>
          <p:nvPr>
            <p:ph idx="1"/>
            <p:extLst>
              <p:ext uri="{D42A27DB-BD31-4B8C-83A1-F6EECF244321}">
                <p14:modId xmlns:p14="http://schemas.microsoft.com/office/powerpoint/2010/main" val="4025392451"/>
              </p:ext>
            </p:extLst>
          </p:nvPr>
        </p:nvGraphicFramePr>
        <p:xfrm>
          <a:off x="1257300" y="1828800"/>
          <a:ext cx="6629400" cy="3597806"/>
        </p:xfrm>
        <a:graphic>
          <a:graphicData uri="http://schemas.openxmlformats.org/drawingml/2006/table">
            <a:tbl>
              <a:tblPr firstRow="1" bandRow="1">
                <a:effectLst>
                  <a:outerShdw blurRad="50800" dist="38100" dir="5400000" algn="t" rotWithShape="0">
                    <a:prstClr val="black">
                      <a:alpha val="40000"/>
                    </a:prstClr>
                  </a:outerShdw>
                </a:effectLst>
                <a:tableStyleId>{306799F8-075E-4A3A-A7F6-7FBC6576F1A4}</a:tableStyleId>
              </a:tblPr>
              <a:tblGrid>
                <a:gridCol w="2130177">
                  <a:extLst>
                    <a:ext uri="{9D8B030D-6E8A-4147-A177-3AD203B41FA5}">
                      <a16:colId xmlns:a16="http://schemas.microsoft.com/office/drawing/2014/main" val="20000"/>
                    </a:ext>
                  </a:extLst>
                </a:gridCol>
                <a:gridCol w="4499223">
                  <a:extLst>
                    <a:ext uri="{9D8B030D-6E8A-4147-A177-3AD203B41FA5}">
                      <a16:colId xmlns:a16="http://schemas.microsoft.com/office/drawing/2014/main" val="20001"/>
                    </a:ext>
                  </a:extLst>
                </a:gridCol>
              </a:tblGrid>
              <a:tr h="427886">
                <a:tc>
                  <a:txBody>
                    <a:bodyPr/>
                    <a:lstStyle/>
                    <a:p>
                      <a:pPr algn="l"/>
                      <a:r>
                        <a:rPr lang="en-CA" sz="2000" b="1" i="0" u="none" strike="noStrike" kern="1200" baseline="0" dirty="0" smtClean="0">
                          <a:solidFill>
                            <a:srgbClr val="003300"/>
                          </a:solidFill>
                          <a:latin typeface="Calibri" pitchFamily="34" charset="0"/>
                          <a:ea typeface="+mn-ea"/>
                          <a:cs typeface="Calibri" pitchFamily="34" charset="0"/>
                        </a:rPr>
                        <a:t>Press</a:t>
                      </a:r>
                    </a:p>
                  </a:txBody>
                  <a:tcPr>
                    <a:cell3D prstMaterial="dkEdge">
                      <a:bevel w="25400" h="25400" prst="angle"/>
                      <a:lightRig rig="flood" dir="t"/>
                    </a:cell3D>
                  </a:tcPr>
                </a:tc>
                <a:tc>
                  <a:txBody>
                    <a:bodyPr/>
                    <a:lstStyle/>
                    <a:p>
                      <a:pPr algn="l"/>
                      <a:r>
                        <a:rPr lang="en-CA" sz="2000" dirty="0" smtClean="0">
                          <a:solidFill>
                            <a:srgbClr val="003300"/>
                          </a:solidFill>
                          <a:latin typeface="Calibri" pitchFamily="34" charset="0"/>
                          <a:cs typeface="Calibri" pitchFamily="34" charset="0"/>
                        </a:rPr>
                        <a:t>To move to</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0"/>
                  </a:ext>
                </a:extLst>
              </a:tr>
              <a:tr h="0">
                <a:tc>
                  <a:txBody>
                    <a:bodyPr/>
                    <a:lstStyle/>
                    <a:p>
                      <a:pPr algn="l"/>
                      <a:r>
                        <a:rPr lang="en-CA" sz="2000" dirty="0" smtClean="0">
                          <a:solidFill>
                            <a:srgbClr val="003300"/>
                          </a:solidFill>
                          <a:latin typeface="Calibri" pitchFamily="34" charset="0"/>
                          <a:cs typeface="Calibri" pitchFamily="34" charset="0"/>
                        </a:rPr>
                        <a:t>Arrow keys</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tc>
                  <a:txBody>
                    <a:bodyPr/>
                    <a:lstStyle/>
                    <a:p>
                      <a:pPr algn="l"/>
                      <a:r>
                        <a:rPr lang="en-CA" sz="2000" kern="1200" dirty="0" smtClean="0">
                          <a:solidFill>
                            <a:srgbClr val="003300"/>
                          </a:solidFill>
                          <a:latin typeface="Calibri" pitchFamily="34" charset="0"/>
                          <a:ea typeface="+mn-ea"/>
                          <a:cs typeface="Calibri" pitchFamily="34" charset="0"/>
                        </a:rPr>
                        <a:t>one cell up, down, left, or</a:t>
                      </a:r>
                      <a:r>
                        <a:rPr lang="en-CA" sz="2000" kern="1200" baseline="0" dirty="0" smtClean="0">
                          <a:solidFill>
                            <a:srgbClr val="003300"/>
                          </a:solidFill>
                          <a:latin typeface="Calibri" pitchFamily="34" charset="0"/>
                          <a:ea typeface="+mn-ea"/>
                          <a:cs typeface="Calibri" pitchFamily="34" charset="0"/>
                        </a:rPr>
                        <a:t> right</a:t>
                      </a:r>
                      <a:endParaRPr lang="en-CA" sz="2000" kern="1200" dirty="0">
                        <a:solidFill>
                          <a:srgbClr val="003300"/>
                        </a:solidFill>
                        <a:latin typeface="Calibri" pitchFamily="34" charset="0"/>
                        <a:ea typeface="+mn-ea"/>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1"/>
                  </a:ext>
                </a:extLst>
              </a:tr>
              <a:tr h="0">
                <a:tc>
                  <a:txBody>
                    <a:bodyPr/>
                    <a:lstStyle/>
                    <a:p>
                      <a:pPr algn="l"/>
                      <a:r>
                        <a:rPr lang="en-CA" sz="2000" dirty="0" smtClean="0">
                          <a:solidFill>
                            <a:srgbClr val="003300"/>
                          </a:solidFill>
                          <a:latin typeface="Calibri" pitchFamily="34" charset="0"/>
                          <a:cs typeface="Calibri" pitchFamily="34" charset="0"/>
                        </a:rPr>
                        <a:t>Ctrl +</a:t>
                      </a:r>
                      <a:r>
                        <a:rPr lang="en-CA" sz="2000" baseline="0" dirty="0" smtClean="0">
                          <a:solidFill>
                            <a:srgbClr val="003300"/>
                          </a:solidFill>
                          <a:latin typeface="Calibri" pitchFamily="34" charset="0"/>
                          <a:cs typeface="Calibri" pitchFamily="34" charset="0"/>
                        </a:rPr>
                        <a:t> Home</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tc>
                  <a:txBody>
                    <a:bodyPr/>
                    <a:lstStyle/>
                    <a:p>
                      <a:pPr algn="l"/>
                      <a:r>
                        <a:rPr lang="en-CA" sz="2000" kern="1200" dirty="0" smtClean="0">
                          <a:solidFill>
                            <a:srgbClr val="003300"/>
                          </a:solidFill>
                          <a:latin typeface="Calibri" pitchFamily="34" charset="0"/>
                          <a:ea typeface="+mn-ea"/>
                          <a:cs typeface="Calibri" pitchFamily="34" charset="0"/>
                        </a:rPr>
                        <a:t>cell</a:t>
                      </a:r>
                      <a:r>
                        <a:rPr lang="en-CA" sz="2000" kern="1200" baseline="0" dirty="0" smtClean="0">
                          <a:solidFill>
                            <a:srgbClr val="003300"/>
                          </a:solidFill>
                          <a:latin typeface="Calibri" pitchFamily="34" charset="0"/>
                          <a:ea typeface="+mn-ea"/>
                          <a:cs typeface="Calibri" pitchFamily="34" charset="0"/>
                        </a:rPr>
                        <a:t> </a:t>
                      </a:r>
                      <a:r>
                        <a:rPr lang="en-CA" sz="2000" kern="1200" dirty="0" smtClean="0">
                          <a:solidFill>
                            <a:srgbClr val="003300"/>
                          </a:solidFill>
                          <a:latin typeface="Calibri" pitchFamily="34" charset="0"/>
                          <a:ea typeface="+mn-ea"/>
                          <a:cs typeface="Calibri" pitchFamily="34" charset="0"/>
                        </a:rPr>
                        <a:t>A1</a:t>
                      </a:r>
                      <a:endParaRPr lang="en-CA" sz="2000" kern="1200" dirty="0">
                        <a:solidFill>
                          <a:srgbClr val="003300"/>
                        </a:solidFill>
                        <a:latin typeface="Calibri" pitchFamily="34" charset="0"/>
                        <a:ea typeface="+mn-ea"/>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2"/>
                  </a:ext>
                </a:extLst>
              </a:tr>
              <a:tr h="0">
                <a:tc>
                  <a:txBody>
                    <a:bodyPr/>
                    <a:lstStyle/>
                    <a:p>
                      <a:pPr algn="l"/>
                      <a:r>
                        <a:rPr lang="en-CA" sz="2000" dirty="0" smtClean="0">
                          <a:solidFill>
                            <a:srgbClr val="003300"/>
                          </a:solidFill>
                          <a:latin typeface="Calibri" pitchFamily="34" charset="0"/>
                          <a:cs typeface="Calibri" pitchFamily="34" charset="0"/>
                        </a:rPr>
                        <a:t>Ctrl + End</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tc>
                  <a:txBody>
                    <a:bodyPr/>
                    <a:lstStyle/>
                    <a:p>
                      <a:pPr algn="l"/>
                      <a:r>
                        <a:rPr lang="en-CA" sz="2000" kern="1200" dirty="0" smtClean="0">
                          <a:solidFill>
                            <a:srgbClr val="003300"/>
                          </a:solidFill>
                          <a:latin typeface="Calibri" pitchFamily="34" charset="0"/>
                          <a:ea typeface="+mn-ea"/>
                          <a:cs typeface="Calibri" pitchFamily="34" charset="0"/>
                        </a:rPr>
                        <a:t>last cell in worksheet</a:t>
                      </a:r>
                      <a:endParaRPr lang="en-CA" sz="2000" kern="1200" dirty="0">
                        <a:solidFill>
                          <a:srgbClr val="003300"/>
                        </a:solidFill>
                        <a:latin typeface="Calibri" pitchFamily="34" charset="0"/>
                        <a:ea typeface="+mn-ea"/>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3"/>
                  </a:ext>
                </a:extLst>
              </a:tr>
              <a:tr h="0">
                <a:tc>
                  <a:txBody>
                    <a:bodyPr/>
                    <a:lstStyle/>
                    <a:p>
                      <a:pPr algn="l"/>
                      <a:r>
                        <a:rPr lang="en-CA" sz="2000" dirty="0" smtClean="0">
                          <a:solidFill>
                            <a:srgbClr val="003300"/>
                          </a:solidFill>
                          <a:latin typeface="Calibri" pitchFamily="34" charset="0"/>
                          <a:cs typeface="Calibri" pitchFamily="34" charset="0"/>
                        </a:rPr>
                        <a:t>Home</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tc>
                  <a:txBody>
                    <a:bodyPr/>
                    <a:lstStyle/>
                    <a:p>
                      <a:pPr algn="l"/>
                      <a:r>
                        <a:rPr lang="en-CA" sz="2000" kern="1200" dirty="0" smtClean="0">
                          <a:solidFill>
                            <a:srgbClr val="003300"/>
                          </a:solidFill>
                          <a:latin typeface="Calibri" pitchFamily="34" charset="0"/>
                          <a:ea typeface="+mn-ea"/>
                          <a:cs typeface="Calibri" pitchFamily="34" charset="0"/>
                        </a:rPr>
                        <a:t>beginning of row</a:t>
                      </a:r>
                      <a:endParaRPr lang="en-CA" sz="2000" kern="1200" dirty="0">
                        <a:solidFill>
                          <a:srgbClr val="003300"/>
                        </a:solidFill>
                        <a:latin typeface="Calibri" pitchFamily="34" charset="0"/>
                        <a:ea typeface="+mn-ea"/>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4"/>
                  </a:ext>
                </a:extLst>
              </a:tr>
              <a:tr h="0">
                <a:tc>
                  <a:txBody>
                    <a:bodyPr/>
                    <a:lstStyle/>
                    <a:p>
                      <a:pPr algn="l"/>
                      <a:r>
                        <a:rPr lang="en-CA" sz="2000" dirty="0" smtClean="0">
                          <a:solidFill>
                            <a:srgbClr val="003300"/>
                          </a:solidFill>
                          <a:latin typeface="Calibri" pitchFamily="34" charset="0"/>
                          <a:cs typeface="Calibri" pitchFamily="34" charset="0"/>
                        </a:rPr>
                        <a:t>Page Down</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tc>
                  <a:txBody>
                    <a:bodyPr/>
                    <a:lstStyle/>
                    <a:p>
                      <a:pPr algn="l"/>
                      <a:r>
                        <a:rPr lang="en-CA" sz="2000" kern="1200" dirty="0" smtClean="0">
                          <a:solidFill>
                            <a:srgbClr val="003300"/>
                          </a:solidFill>
                          <a:latin typeface="Calibri" pitchFamily="34" charset="0"/>
                          <a:ea typeface="+mn-ea"/>
                          <a:cs typeface="Calibri" pitchFamily="34" charset="0"/>
                        </a:rPr>
                        <a:t>down one screen</a:t>
                      </a:r>
                      <a:endParaRPr lang="en-CA" sz="2000" kern="1200" dirty="0">
                        <a:solidFill>
                          <a:srgbClr val="003300"/>
                        </a:solidFill>
                        <a:latin typeface="Calibri" pitchFamily="34" charset="0"/>
                        <a:ea typeface="+mn-ea"/>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5"/>
                  </a:ext>
                </a:extLst>
              </a:tr>
              <a:tr h="0">
                <a:tc>
                  <a:txBody>
                    <a:bodyPr/>
                    <a:lstStyle/>
                    <a:p>
                      <a:pPr algn="l"/>
                      <a:r>
                        <a:rPr lang="en-CA" sz="2000" dirty="0" smtClean="0">
                          <a:solidFill>
                            <a:srgbClr val="003300"/>
                          </a:solidFill>
                          <a:latin typeface="Calibri" pitchFamily="34" charset="0"/>
                          <a:cs typeface="Calibri" pitchFamily="34" charset="0"/>
                        </a:rPr>
                        <a:t>Page Up</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tc>
                  <a:txBody>
                    <a:bodyPr/>
                    <a:lstStyle/>
                    <a:p>
                      <a:pPr algn="l"/>
                      <a:r>
                        <a:rPr lang="en-CA" sz="2000" kern="1200" dirty="0" smtClean="0">
                          <a:solidFill>
                            <a:srgbClr val="003300"/>
                          </a:solidFill>
                          <a:latin typeface="Calibri" pitchFamily="34" charset="0"/>
                          <a:ea typeface="+mn-ea"/>
                          <a:cs typeface="Calibri" pitchFamily="34" charset="0"/>
                        </a:rPr>
                        <a:t>up one screen</a:t>
                      </a:r>
                      <a:endParaRPr lang="en-CA" sz="2000" kern="1200" dirty="0">
                        <a:solidFill>
                          <a:srgbClr val="003300"/>
                        </a:solidFill>
                        <a:latin typeface="Calibri" pitchFamily="34" charset="0"/>
                        <a:ea typeface="+mn-ea"/>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6"/>
                  </a:ext>
                </a:extLst>
              </a:tr>
              <a:tr h="0">
                <a:tc>
                  <a:txBody>
                    <a:bodyPr/>
                    <a:lstStyle/>
                    <a:p>
                      <a:pPr algn="l"/>
                      <a:r>
                        <a:rPr lang="en-CA" sz="2000" dirty="0" smtClean="0">
                          <a:solidFill>
                            <a:srgbClr val="003300"/>
                          </a:solidFill>
                          <a:latin typeface="Calibri" pitchFamily="34" charset="0"/>
                          <a:cs typeface="Calibri" pitchFamily="34" charset="0"/>
                        </a:rPr>
                        <a:t>Alt + Page Down</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tc>
                  <a:txBody>
                    <a:bodyPr/>
                    <a:lstStyle/>
                    <a:p>
                      <a:pPr algn="l"/>
                      <a:r>
                        <a:rPr lang="en-CA" sz="2000" kern="1200" dirty="0" smtClean="0">
                          <a:solidFill>
                            <a:srgbClr val="003300"/>
                          </a:solidFill>
                          <a:latin typeface="Calibri" pitchFamily="34" charset="0"/>
                          <a:ea typeface="+mn-ea"/>
                          <a:cs typeface="Calibri" pitchFamily="34" charset="0"/>
                        </a:rPr>
                        <a:t>one screen to the right</a:t>
                      </a:r>
                      <a:endParaRPr lang="en-CA" sz="2000" kern="1200" dirty="0">
                        <a:solidFill>
                          <a:srgbClr val="003300"/>
                        </a:solidFill>
                        <a:latin typeface="Calibri" pitchFamily="34" charset="0"/>
                        <a:ea typeface="+mn-ea"/>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7"/>
                  </a:ext>
                </a:extLst>
              </a:tr>
              <a:tr h="0">
                <a:tc>
                  <a:txBody>
                    <a:bodyPr/>
                    <a:lstStyle/>
                    <a:p>
                      <a:pPr algn="l"/>
                      <a:r>
                        <a:rPr lang="en-CA" sz="2000" dirty="0" smtClean="0">
                          <a:solidFill>
                            <a:srgbClr val="003300"/>
                          </a:solidFill>
                          <a:latin typeface="Calibri" pitchFamily="34" charset="0"/>
                          <a:cs typeface="Calibri" pitchFamily="34" charset="0"/>
                        </a:rPr>
                        <a:t>Alt + Page Up</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tc>
                  <a:txBody>
                    <a:bodyPr/>
                    <a:lstStyle/>
                    <a:p>
                      <a:pPr algn="l"/>
                      <a:r>
                        <a:rPr lang="en-CA" sz="2000" kern="1200" dirty="0" smtClean="0">
                          <a:solidFill>
                            <a:srgbClr val="003300"/>
                          </a:solidFill>
                          <a:latin typeface="Calibri" pitchFamily="34" charset="0"/>
                          <a:ea typeface="+mn-ea"/>
                          <a:cs typeface="Calibri" pitchFamily="34" charset="0"/>
                        </a:rPr>
                        <a:t>one screen to the left</a:t>
                      </a:r>
                      <a:endParaRPr lang="en-CA" sz="2000" kern="1200" dirty="0">
                        <a:solidFill>
                          <a:srgbClr val="003300"/>
                        </a:solidFill>
                        <a:latin typeface="Calibri" pitchFamily="34" charset="0"/>
                        <a:ea typeface="+mn-ea"/>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52648595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fill handle displa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1600" y="1714830"/>
            <a:ext cx="3226146" cy="2014063"/>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p:txBody>
          <a:bodyPr/>
          <a:lstStyle/>
          <a:p>
            <a:r>
              <a:rPr lang="en-CA" dirty="0">
                <a:latin typeface="Calibri" pitchFamily="34" charset="0"/>
                <a:cs typeface="Calibri" pitchFamily="34" charset="0"/>
              </a:rPr>
              <a:t>Use Fill Options</a:t>
            </a:r>
            <a:endParaRPr lang="en-CA" dirty="0"/>
          </a:p>
        </p:txBody>
      </p:sp>
      <p:sp>
        <p:nvSpPr>
          <p:cNvPr id="3" name="Content Placeholder 2"/>
          <p:cNvSpPr>
            <a:spLocks noGrp="1"/>
          </p:cNvSpPr>
          <p:nvPr>
            <p:ph idx="1"/>
          </p:nvPr>
        </p:nvSpPr>
        <p:spPr>
          <a:xfrm>
            <a:off x="304800" y="1143000"/>
            <a:ext cx="4191000" cy="4419600"/>
          </a:xfrm>
        </p:spPr>
        <p:txBody>
          <a:bodyPr/>
          <a:lstStyle/>
          <a:p>
            <a:pPr marL="0" indent="0">
              <a:buNone/>
            </a:pPr>
            <a:r>
              <a:rPr lang="en-CA" b="1" dirty="0" smtClean="0"/>
              <a:t>To use the fill handle:</a:t>
            </a:r>
          </a:p>
          <a:p>
            <a:pPr marL="457200" indent="-457200">
              <a:buFont typeface="+mj-lt"/>
              <a:buAutoNum type="arabicPeriod"/>
            </a:pPr>
            <a:r>
              <a:rPr lang="en-CA" dirty="0" smtClean="0"/>
              <a:t>Click in cell to make the cell active.</a:t>
            </a:r>
          </a:p>
          <a:p>
            <a:pPr marL="457200" indent="-457200">
              <a:buFont typeface="+mj-lt"/>
              <a:buAutoNum type="arabicPeriod"/>
            </a:pPr>
            <a:r>
              <a:rPr lang="en-CA" dirty="0" smtClean="0"/>
              <a:t>Point at the fill handle. The cell pointer changes from the large white cross to a thin black cross.</a:t>
            </a:r>
          </a:p>
          <a:p>
            <a:pPr marL="457200" indent="-457200">
              <a:buFont typeface="+mj-lt"/>
              <a:buAutoNum type="arabicPeriod"/>
            </a:pPr>
            <a:r>
              <a:rPr lang="en-CA" dirty="0" smtClean="0"/>
              <a:t>Click and hold down the left mouse button.</a:t>
            </a:r>
          </a:p>
          <a:p>
            <a:pPr marL="457200" indent="-457200">
              <a:buFont typeface="+mj-lt"/>
              <a:buAutoNum type="arabicPeriod"/>
            </a:pPr>
            <a:r>
              <a:rPr lang="en-CA" dirty="0" smtClean="0"/>
              <a:t>Drag the pointer into last cell in range.</a:t>
            </a:r>
          </a:p>
          <a:p>
            <a:pPr marL="457200" indent="-457200">
              <a:buFont typeface="+mj-lt"/>
              <a:buAutoNum type="arabicPeriod"/>
            </a:pPr>
            <a:r>
              <a:rPr lang="en-CA" dirty="0" smtClean="0"/>
              <a:t>Release the left mouse button.</a:t>
            </a:r>
            <a:endParaRPr lang="en-CA" dirty="0"/>
          </a:p>
        </p:txBody>
      </p:sp>
      <p:sp>
        <p:nvSpPr>
          <p:cNvPr id="4" name="TextBox 3"/>
          <p:cNvSpPr txBox="1"/>
          <p:nvPr/>
        </p:nvSpPr>
        <p:spPr>
          <a:xfrm>
            <a:off x="7467600" y="3972938"/>
            <a:ext cx="1170711"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fill handle</a:t>
            </a:r>
          </a:p>
        </p:txBody>
      </p:sp>
      <p:cxnSp>
        <p:nvCxnSpPr>
          <p:cNvPr id="5" name="Straight Connector 4" descr="pointer"/>
          <p:cNvCxnSpPr>
            <a:stCxn id="4" idx="0"/>
          </p:cNvCxnSpPr>
          <p:nvPr/>
        </p:nvCxnSpPr>
        <p:spPr>
          <a:xfrm flipH="1" flipV="1">
            <a:off x="7696200" y="3352800"/>
            <a:ext cx="356756" cy="620138"/>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285746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uto Fill Options butt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4184" y="2057400"/>
            <a:ext cx="6355631" cy="1684166"/>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p:txBody>
          <a:bodyPr/>
          <a:lstStyle/>
          <a:p>
            <a:r>
              <a:rPr lang="en-CA" dirty="0">
                <a:latin typeface="Calibri" pitchFamily="34" charset="0"/>
                <a:cs typeface="Calibri" pitchFamily="34" charset="0"/>
              </a:rPr>
              <a:t>Use Fill </a:t>
            </a:r>
            <a:r>
              <a:rPr lang="en-CA" dirty="0" smtClean="0">
                <a:latin typeface="Calibri" pitchFamily="34" charset="0"/>
                <a:cs typeface="Calibri" pitchFamily="34" charset="0"/>
              </a:rPr>
              <a:t>Options…continued</a:t>
            </a:r>
            <a:endParaRPr lang="en-CA" dirty="0"/>
          </a:p>
        </p:txBody>
      </p:sp>
      <p:sp>
        <p:nvSpPr>
          <p:cNvPr id="5" name="TextBox 4"/>
          <p:cNvSpPr txBox="1"/>
          <p:nvPr/>
        </p:nvSpPr>
        <p:spPr>
          <a:xfrm>
            <a:off x="6184900" y="4114800"/>
            <a:ext cx="2654300"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Auto Fill Options button</a:t>
            </a:r>
          </a:p>
        </p:txBody>
      </p:sp>
      <p:cxnSp>
        <p:nvCxnSpPr>
          <p:cNvPr id="6" name="Straight Connector 5" descr="pointer"/>
          <p:cNvCxnSpPr/>
          <p:nvPr/>
        </p:nvCxnSpPr>
        <p:spPr>
          <a:xfrm flipH="1" flipV="1">
            <a:off x="7239000" y="3505200"/>
            <a:ext cx="474070" cy="606111"/>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3469161"/>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uto Fill Options butt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9705" y="1792839"/>
            <a:ext cx="8184589" cy="2004234"/>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p:txBody>
          <a:bodyPr/>
          <a:lstStyle/>
          <a:p>
            <a:r>
              <a:rPr lang="en-CA" dirty="0">
                <a:latin typeface="Calibri" pitchFamily="34" charset="0"/>
                <a:cs typeface="Calibri" pitchFamily="34" charset="0"/>
              </a:rPr>
              <a:t>Use Fill </a:t>
            </a:r>
            <a:r>
              <a:rPr lang="en-CA" dirty="0" smtClean="0">
                <a:latin typeface="Calibri" pitchFamily="34" charset="0"/>
                <a:cs typeface="Calibri" pitchFamily="34" charset="0"/>
              </a:rPr>
              <a:t>Options…continued</a:t>
            </a:r>
            <a:endParaRPr lang="en-CA" dirty="0"/>
          </a:p>
        </p:txBody>
      </p:sp>
      <p:sp>
        <p:nvSpPr>
          <p:cNvPr id="5" name="TextBox 4"/>
          <p:cNvSpPr txBox="1"/>
          <p:nvPr/>
        </p:nvSpPr>
        <p:spPr>
          <a:xfrm>
            <a:off x="5715000" y="4175952"/>
            <a:ext cx="2667000"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Auto Fill Options button</a:t>
            </a:r>
          </a:p>
        </p:txBody>
      </p:sp>
      <p:cxnSp>
        <p:nvCxnSpPr>
          <p:cNvPr id="8" name="Straight Connector 7" descr="pointer"/>
          <p:cNvCxnSpPr>
            <a:endCxn id="5" idx="0"/>
          </p:cNvCxnSpPr>
          <p:nvPr/>
        </p:nvCxnSpPr>
        <p:spPr>
          <a:xfrm>
            <a:off x="6934200" y="3554786"/>
            <a:ext cx="114300" cy="621166"/>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541902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Calibri" pitchFamily="34" charset="0"/>
                <a:cs typeface="Calibri" pitchFamily="34" charset="0"/>
              </a:rPr>
              <a:t>Perform Calculations Using Formulas</a:t>
            </a:r>
            <a:endParaRPr lang="en-CA" dirty="0"/>
          </a:p>
        </p:txBody>
      </p:sp>
      <p:sp>
        <p:nvSpPr>
          <p:cNvPr id="3" name="Content Placeholder 2"/>
          <p:cNvSpPr>
            <a:spLocks noGrp="1"/>
          </p:cNvSpPr>
          <p:nvPr>
            <p:ph idx="1"/>
          </p:nvPr>
        </p:nvSpPr>
        <p:spPr>
          <a:xfrm>
            <a:off x="304800" y="1143000"/>
            <a:ext cx="8458200" cy="5105400"/>
          </a:xfrm>
        </p:spPr>
        <p:txBody>
          <a:bodyPr/>
          <a:lstStyle/>
          <a:p>
            <a:r>
              <a:rPr lang="en-CA" dirty="0"/>
              <a:t>A </a:t>
            </a:r>
            <a:r>
              <a:rPr lang="en-CA" b="1" i="1" dirty="0"/>
              <a:t>formula</a:t>
            </a:r>
            <a:r>
              <a:rPr lang="en-CA" dirty="0"/>
              <a:t> is entered into a cell </a:t>
            </a:r>
            <a:r>
              <a:rPr lang="en-CA" dirty="0" smtClean="0"/>
              <a:t>to perform </a:t>
            </a:r>
            <a:r>
              <a:rPr lang="en-CA" dirty="0"/>
              <a:t>mathematical calculations </a:t>
            </a:r>
            <a:r>
              <a:rPr lang="en-CA" dirty="0" smtClean="0"/>
              <a:t>in a worksheet.</a:t>
            </a:r>
          </a:p>
          <a:p>
            <a:r>
              <a:rPr lang="en-CA" dirty="0" smtClean="0"/>
              <a:t>All </a:t>
            </a:r>
            <a:r>
              <a:rPr lang="en-CA" dirty="0"/>
              <a:t>formulas in Excel </a:t>
            </a:r>
            <a:r>
              <a:rPr lang="en-CA" dirty="0" smtClean="0"/>
              <a:t>begin with </a:t>
            </a:r>
            <a:r>
              <a:rPr lang="en-CA" dirty="0"/>
              <a:t>the equals </a:t>
            </a:r>
            <a:r>
              <a:rPr lang="en-CA" dirty="0" smtClean="0"/>
              <a:t>sign (=) as </a:t>
            </a:r>
            <a:r>
              <a:rPr lang="en-CA" dirty="0"/>
              <a:t>the first character.</a:t>
            </a:r>
          </a:p>
          <a:p>
            <a:r>
              <a:rPr lang="en-CA" dirty="0"/>
              <a:t>After the equals sign, the cell </a:t>
            </a:r>
            <a:r>
              <a:rPr lang="en-CA" dirty="0" smtClean="0"/>
              <a:t>addresses that </a:t>
            </a:r>
            <a:r>
              <a:rPr lang="en-CA" dirty="0"/>
              <a:t>contain the values you want to </a:t>
            </a:r>
            <a:r>
              <a:rPr lang="en-CA" dirty="0" smtClean="0"/>
              <a:t>calculate are </a:t>
            </a:r>
            <a:r>
              <a:rPr lang="en-CA" dirty="0"/>
              <a:t>entered between mathematical </a:t>
            </a:r>
            <a:r>
              <a:rPr lang="en-CA" dirty="0" smtClean="0"/>
              <a:t>operators.</a:t>
            </a:r>
          </a:p>
          <a:p>
            <a:r>
              <a:rPr lang="en-CA" dirty="0" smtClean="0"/>
              <a:t>The mathematical </a:t>
            </a:r>
            <a:r>
              <a:rPr lang="en-CA" dirty="0"/>
              <a:t>operators </a:t>
            </a:r>
            <a:r>
              <a:rPr lang="en-CA" dirty="0" smtClean="0"/>
              <a:t>are:</a:t>
            </a:r>
          </a:p>
          <a:p>
            <a:pPr lvl="1"/>
            <a:r>
              <a:rPr lang="en-CA" dirty="0" smtClean="0"/>
              <a:t>+ </a:t>
            </a:r>
            <a:r>
              <a:rPr lang="en-CA" dirty="0"/>
              <a:t>(addition</a:t>
            </a:r>
            <a:r>
              <a:rPr lang="en-CA" dirty="0" smtClean="0"/>
              <a:t>)</a:t>
            </a:r>
          </a:p>
          <a:p>
            <a:pPr lvl="1"/>
            <a:r>
              <a:rPr lang="en-CA" dirty="0" smtClean="0"/>
              <a:t>– </a:t>
            </a:r>
            <a:r>
              <a:rPr lang="en-CA" dirty="0"/>
              <a:t>(subtraction</a:t>
            </a:r>
            <a:r>
              <a:rPr lang="en-CA" dirty="0" smtClean="0"/>
              <a:t>)</a:t>
            </a:r>
          </a:p>
          <a:p>
            <a:pPr lvl="1"/>
            <a:r>
              <a:rPr lang="en-CA" dirty="0" smtClean="0"/>
              <a:t>* </a:t>
            </a:r>
            <a:r>
              <a:rPr lang="en-CA" dirty="0"/>
              <a:t>(multiplication</a:t>
            </a:r>
            <a:r>
              <a:rPr lang="en-CA" dirty="0" smtClean="0"/>
              <a:t>)</a:t>
            </a:r>
          </a:p>
          <a:p>
            <a:pPr lvl="1"/>
            <a:r>
              <a:rPr lang="en-CA" dirty="0" smtClean="0"/>
              <a:t>/ </a:t>
            </a:r>
            <a:r>
              <a:rPr lang="en-CA" dirty="0"/>
              <a:t>(</a:t>
            </a:r>
            <a:r>
              <a:rPr lang="en-CA" dirty="0" smtClean="0"/>
              <a:t>division)</a:t>
            </a:r>
          </a:p>
          <a:p>
            <a:pPr lvl="1"/>
            <a:r>
              <a:rPr lang="en-CA" dirty="0" smtClean="0"/>
              <a:t>^ (</a:t>
            </a:r>
            <a:r>
              <a:rPr lang="en-CA" dirty="0"/>
              <a:t>exponentiation</a:t>
            </a:r>
            <a:r>
              <a:rPr lang="en-CA" dirty="0" smtClean="0"/>
              <a:t>)</a:t>
            </a:r>
            <a:endParaRPr lang="en-CA" dirty="0"/>
          </a:p>
        </p:txBody>
      </p:sp>
    </p:spTree>
    <p:extLst>
      <p:ext uri="{BB962C8B-B14F-4D97-AF65-F5344CB8AC3E}">
        <p14:creationId xmlns:p14="http://schemas.microsoft.com/office/powerpoint/2010/main" val="183817760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Calibri" pitchFamily="34" charset="0"/>
                <a:cs typeface="Calibri" pitchFamily="34" charset="0"/>
              </a:rPr>
              <a:t>Perform Calculations Using </a:t>
            </a:r>
            <a:r>
              <a:rPr lang="en-CA" dirty="0" smtClean="0">
                <a:latin typeface="Calibri" pitchFamily="34" charset="0"/>
                <a:cs typeface="Calibri" pitchFamily="34" charset="0"/>
              </a:rPr>
              <a:t>Formulas…continued</a:t>
            </a:r>
            <a:endParaRPr lang="en-CA" dirty="0"/>
          </a:p>
        </p:txBody>
      </p:sp>
      <p:pic>
        <p:nvPicPr>
          <p:cNvPr id="7" name="Picture 6" descr="formula displa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985" y="4356470"/>
            <a:ext cx="7574936" cy="1272650"/>
          </a:xfrm>
          <a:prstGeom prst="rect">
            <a:avLst/>
          </a:prstGeom>
          <a:ln>
            <a:noFill/>
          </a:ln>
          <a:effectLst>
            <a:outerShdw blurRad="292100" dist="139700" dir="2700000" algn="tl" rotWithShape="0">
              <a:srgbClr val="333333">
                <a:alpha val="65000"/>
              </a:srgbClr>
            </a:outerShdw>
          </a:effectLst>
        </p:spPr>
      </p:pic>
      <p:sp>
        <p:nvSpPr>
          <p:cNvPr id="3" name="Content Placeholder 2"/>
          <p:cNvSpPr>
            <a:spLocks noGrp="1"/>
          </p:cNvSpPr>
          <p:nvPr>
            <p:ph idx="1"/>
          </p:nvPr>
        </p:nvSpPr>
        <p:spPr>
          <a:xfrm>
            <a:off x="304799" y="1143000"/>
            <a:ext cx="4038601" cy="2895601"/>
          </a:xfrm>
        </p:spPr>
        <p:txBody>
          <a:bodyPr/>
          <a:lstStyle/>
          <a:p>
            <a:pPr marL="0" indent="0">
              <a:buNone/>
            </a:pPr>
            <a:r>
              <a:rPr lang="en-CA" b="1" dirty="0" smtClean="0"/>
              <a:t>To enter a formula:</a:t>
            </a:r>
          </a:p>
          <a:p>
            <a:pPr marL="457200" indent="-457200">
              <a:buFont typeface="+mj-lt"/>
              <a:buAutoNum type="arabicPeriod"/>
            </a:pPr>
            <a:r>
              <a:rPr lang="en-CA" dirty="0" smtClean="0"/>
              <a:t>Activate the cell in which you want the result placed.</a:t>
            </a:r>
          </a:p>
          <a:p>
            <a:pPr marL="457200" indent="-457200">
              <a:buFont typeface="+mj-lt"/>
              <a:buAutoNum type="arabicPeriod"/>
            </a:pPr>
            <a:r>
              <a:rPr lang="en-CA" dirty="0" smtClean="0"/>
              <a:t>Type =.</a:t>
            </a:r>
          </a:p>
          <a:p>
            <a:pPr marL="457200" indent="-457200">
              <a:buFont typeface="+mj-lt"/>
              <a:buAutoNum type="arabicPeriod"/>
            </a:pPr>
            <a:r>
              <a:rPr lang="en-CA" dirty="0" smtClean="0"/>
              <a:t>Type the first cell address.</a:t>
            </a:r>
          </a:p>
          <a:p>
            <a:pPr marL="457200" indent="-457200">
              <a:buFont typeface="+mj-lt"/>
              <a:buAutoNum type="arabicPeriod"/>
            </a:pPr>
            <a:r>
              <a:rPr lang="en-CA" dirty="0" smtClean="0"/>
              <a:t>Type the operator symbol.</a:t>
            </a:r>
          </a:p>
        </p:txBody>
      </p:sp>
      <p:sp>
        <p:nvSpPr>
          <p:cNvPr id="4" name="TextBox 3"/>
          <p:cNvSpPr txBox="1"/>
          <p:nvPr/>
        </p:nvSpPr>
        <p:spPr>
          <a:xfrm>
            <a:off x="5257800" y="5918847"/>
            <a:ext cx="1038370"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formula</a:t>
            </a:r>
          </a:p>
        </p:txBody>
      </p:sp>
      <p:cxnSp>
        <p:nvCxnSpPr>
          <p:cNvPr id="5" name="Straight Connector 4" descr="pointer"/>
          <p:cNvCxnSpPr/>
          <p:nvPr/>
        </p:nvCxnSpPr>
        <p:spPr>
          <a:xfrm flipV="1">
            <a:off x="6296170" y="5401829"/>
            <a:ext cx="942830" cy="676481"/>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8" name="Content Placeholder 2"/>
          <p:cNvSpPr txBox="1">
            <a:spLocks/>
          </p:cNvSpPr>
          <p:nvPr/>
        </p:nvSpPr>
        <p:spPr>
          <a:xfrm>
            <a:off x="4496453" y="1583266"/>
            <a:ext cx="3809347" cy="2438401"/>
          </a:xfrm>
          <a:prstGeom prst="rect">
            <a:avLst/>
          </a:prstGeom>
        </p:spPr>
        <p:txBody>
          <a:bodyPr/>
          <a:lstStyle>
            <a:lvl1pPr marL="342900" indent="-342900" algn="l" defTabSz="914400" rtl="0" eaLnBrk="1" latinLnBrk="0" hangingPunct="1">
              <a:spcBef>
                <a:spcPct val="20000"/>
              </a:spcBef>
              <a:buSzPct val="80000"/>
              <a:buFont typeface="Wingdings" pitchFamily="2" charset="2"/>
              <a:buChar char="Ø"/>
              <a:defRPr sz="2400" kern="1200">
                <a:solidFill>
                  <a:schemeClr val="tx1"/>
                </a:solidFill>
                <a:latin typeface="+mn-lt"/>
                <a:ea typeface="+mn-ea"/>
                <a:cs typeface="+mn-cs"/>
              </a:defRPr>
            </a:lvl1pPr>
            <a:lvl2pPr marL="742950" indent="-285750" algn="l" defTabSz="914400" rtl="0" eaLnBrk="1" latinLnBrk="0" hangingPunct="1">
              <a:spcBef>
                <a:spcPct val="20000"/>
              </a:spcBef>
              <a:buClr>
                <a:srgbClr val="003300"/>
              </a:buClr>
              <a:buFont typeface="Wingdings" pitchFamily="2" charset="2"/>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rgbClr val="003300"/>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fontAlgn="auto">
              <a:spcAft>
                <a:spcPts val="0"/>
              </a:spcAft>
              <a:buFont typeface="+mj-lt"/>
              <a:buAutoNum type="arabicPeriod" startAt="5"/>
            </a:pPr>
            <a:r>
              <a:rPr lang="en-CA" dirty="0" smtClean="0"/>
              <a:t>Type the second cell address.</a:t>
            </a:r>
          </a:p>
          <a:p>
            <a:pPr marL="457200" indent="-457200" fontAlgn="auto">
              <a:spcAft>
                <a:spcPts val="0"/>
              </a:spcAft>
              <a:buFont typeface="+mj-lt"/>
              <a:buAutoNum type="arabicPeriod" startAt="5"/>
            </a:pPr>
            <a:r>
              <a:rPr lang="en-CA" dirty="0" smtClean="0"/>
              <a:t>Continue Steps 3-5 until finished.</a:t>
            </a:r>
          </a:p>
          <a:p>
            <a:pPr marL="457200" indent="-457200" fontAlgn="auto">
              <a:spcAft>
                <a:spcPts val="0"/>
              </a:spcAft>
              <a:buFont typeface="+mj-lt"/>
              <a:buAutoNum type="arabicPeriod" startAt="5"/>
            </a:pPr>
            <a:r>
              <a:rPr lang="en-CA" dirty="0" smtClean="0"/>
              <a:t>Press the Enter key or click the Enter button.</a:t>
            </a:r>
            <a:endParaRPr lang="en-CA" dirty="0"/>
          </a:p>
        </p:txBody>
      </p:sp>
    </p:spTree>
    <p:extLst>
      <p:ext uri="{BB962C8B-B14F-4D97-AF65-F5344CB8AC3E}">
        <p14:creationId xmlns:p14="http://schemas.microsoft.com/office/powerpoint/2010/main" val="377789315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marque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1330" y="1973454"/>
            <a:ext cx="3452159" cy="1455546"/>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p:txBody>
          <a:bodyPr/>
          <a:lstStyle/>
          <a:p>
            <a:r>
              <a:rPr lang="en-CA" dirty="0">
                <a:latin typeface="Calibri" pitchFamily="34" charset="0"/>
                <a:cs typeface="Calibri" pitchFamily="34" charset="0"/>
              </a:rPr>
              <a:t>Perform Calculations Using </a:t>
            </a:r>
            <a:r>
              <a:rPr lang="en-CA" dirty="0" smtClean="0">
                <a:latin typeface="Calibri" pitchFamily="34" charset="0"/>
                <a:cs typeface="Calibri" pitchFamily="34" charset="0"/>
              </a:rPr>
              <a:t>Formulas…continued</a:t>
            </a:r>
            <a:endParaRPr lang="en-CA" dirty="0"/>
          </a:p>
        </p:txBody>
      </p:sp>
      <p:sp>
        <p:nvSpPr>
          <p:cNvPr id="3" name="Content Placeholder 2"/>
          <p:cNvSpPr>
            <a:spLocks noGrp="1"/>
          </p:cNvSpPr>
          <p:nvPr>
            <p:ph idx="1"/>
          </p:nvPr>
        </p:nvSpPr>
        <p:spPr>
          <a:xfrm>
            <a:off x="304799" y="1143000"/>
            <a:ext cx="4038601" cy="4983163"/>
          </a:xfrm>
        </p:spPr>
        <p:txBody>
          <a:bodyPr/>
          <a:lstStyle/>
          <a:p>
            <a:pPr marL="0" indent="0">
              <a:buNone/>
            </a:pPr>
            <a:r>
              <a:rPr lang="en-CA" b="1" dirty="0" smtClean="0"/>
              <a:t>To enter a formula using the pointing method:</a:t>
            </a:r>
          </a:p>
          <a:p>
            <a:pPr marL="457200" indent="-457200">
              <a:buFont typeface="+mj-lt"/>
              <a:buAutoNum type="arabicPeriod"/>
            </a:pPr>
            <a:r>
              <a:rPr lang="en-CA" dirty="0" smtClean="0"/>
              <a:t>Activate the cell in which you want the result placed.</a:t>
            </a:r>
          </a:p>
          <a:p>
            <a:pPr marL="457200" indent="-457200">
              <a:buFont typeface="+mj-lt"/>
              <a:buAutoNum type="arabicPeriod"/>
            </a:pPr>
            <a:r>
              <a:rPr lang="en-CA" dirty="0" smtClean="0"/>
              <a:t>Type =.</a:t>
            </a:r>
          </a:p>
          <a:p>
            <a:pPr marL="457200" indent="-457200">
              <a:buFont typeface="+mj-lt"/>
              <a:buAutoNum type="arabicPeriod"/>
            </a:pPr>
            <a:r>
              <a:rPr lang="en-CA" dirty="0" smtClean="0"/>
              <a:t>Click in the first cell.</a:t>
            </a:r>
          </a:p>
          <a:p>
            <a:pPr marL="457200" indent="-457200">
              <a:buFont typeface="+mj-lt"/>
              <a:buAutoNum type="arabicPeriod"/>
            </a:pPr>
            <a:r>
              <a:rPr lang="en-CA" dirty="0" smtClean="0"/>
              <a:t>Type the operator symbol.</a:t>
            </a:r>
          </a:p>
          <a:p>
            <a:pPr marL="457200" indent="-457200">
              <a:buFont typeface="+mj-lt"/>
              <a:buAutoNum type="arabicPeriod"/>
            </a:pPr>
            <a:r>
              <a:rPr lang="en-CA" dirty="0" smtClean="0"/>
              <a:t>Click in the second cell.</a:t>
            </a:r>
          </a:p>
          <a:p>
            <a:pPr marL="457200" indent="-457200">
              <a:buFont typeface="+mj-lt"/>
              <a:buAutoNum type="arabicPeriod"/>
            </a:pPr>
            <a:r>
              <a:rPr lang="en-CA" dirty="0"/>
              <a:t>Continue Steps 3-5 until finished.</a:t>
            </a:r>
          </a:p>
          <a:p>
            <a:pPr marL="457200" indent="-457200">
              <a:buFont typeface="+mj-lt"/>
              <a:buAutoNum type="arabicPeriod"/>
            </a:pPr>
            <a:r>
              <a:rPr lang="en-CA" dirty="0" smtClean="0"/>
              <a:t>Press the </a:t>
            </a:r>
            <a:r>
              <a:rPr lang="en-CA" dirty="0"/>
              <a:t>Enter </a:t>
            </a:r>
            <a:r>
              <a:rPr lang="en-CA" dirty="0" smtClean="0"/>
              <a:t>key or </a:t>
            </a:r>
            <a:r>
              <a:rPr lang="en-CA" dirty="0"/>
              <a:t>click the Enter button</a:t>
            </a:r>
            <a:r>
              <a:rPr lang="en-CA" dirty="0" smtClean="0"/>
              <a:t>.</a:t>
            </a:r>
          </a:p>
        </p:txBody>
      </p:sp>
      <p:sp>
        <p:nvSpPr>
          <p:cNvPr id="4" name="TextBox 3"/>
          <p:cNvSpPr txBox="1"/>
          <p:nvPr/>
        </p:nvSpPr>
        <p:spPr>
          <a:xfrm>
            <a:off x="6858000" y="3969982"/>
            <a:ext cx="1114570"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marquee</a:t>
            </a:r>
          </a:p>
        </p:txBody>
      </p:sp>
      <p:cxnSp>
        <p:nvCxnSpPr>
          <p:cNvPr id="5" name="Straight Connector 4" descr="pointer"/>
          <p:cNvCxnSpPr>
            <a:stCxn id="4" idx="0"/>
          </p:cNvCxnSpPr>
          <p:nvPr/>
        </p:nvCxnSpPr>
        <p:spPr>
          <a:xfrm flipH="1" flipV="1">
            <a:off x="7391400" y="3048000"/>
            <a:ext cx="23885" cy="921982"/>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322979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7772400" cy="1143000"/>
          </a:xfrm>
        </p:spPr>
        <p:txBody>
          <a:bodyPr/>
          <a:lstStyle/>
          <a:p>
            <a:pPr rtl="0" eaLnBrk="0" fontAlgn="base" hangingPunct="0"/>
            <a:r>
              <a:rPr lang="en-CA" sz="3200" b="1" kern="1200" dirty="0" smtClean="0">
                <a:solidFill>
                  <a:srgbClr val="003300"/>
                </a:solidFill>
                <a:effectLst/>
                <a:latin typeface="Calibri"/>
                <a:ea typeface="+mn-ea"/>
                <a:cs typeface="Calibri"/>
              </a:rPr>
              <a:t>SECTION 1 SKILLS</a:t>
            </a:r>
            <a:br>
              <a:rPr lang="en-CA" sz="3200" b="1" kern="1200" dirty="0" smtClean="0">
                <a:solidFill>
                  <a:srgbClr val="003300"/>
                </a:solidFill>
                <a:effectLst/>
                <a:latin typeface="Calibri"/>
                <a:ea typeface="+mn-ea"/>
                <a:cs typeface="Calibri"/>
              </a:rPr>
            </a:br>
            <a:r>
              <a:rPr lang="en-CA" sz="3200" b="1" kern="1200" dirty="0" smtClean="0">
                <a:solidFill>
                  <a:srgbClr val="003300"/>
                </a:solidFill>
                <a:effectLst/>
                <a:latin typeface="Calibri"/>
                <a:ea typeface="+mn-ea"/>
                <a:cs typeface="Calibri"/>
              </a:rPr>
              <a:t>Analyzing Data Using Excel</a:t>
            </a:r>
            <a:endParaRPr lang="en-CA" dirty="0" smtClean="0">
              <a:effectLst/>
            </a:endParaRPr>
          </a:p>
        </p:txBody>
      </p:sp>
      <p:sp>
        <p:nvSpPr>
          <p:cNvPr id="11" name="Content Placeholder 3"/>
          <p:cNvSpPr txBox="1">
            <a:spLocks/>
          </p:cNvSpPr>
          <p:nvPr/>
        </p:nvSpPr>
        <p:spPr>
          <a:xfrm>
            <a:off x="457200" y="1557624"/>
            <a:ext cx="4191000" cy="4857900"/>
          </a:xfrm>
          <a:prstGeom prst="rect">
            <a:avLst/>
          </a:prstGeom>
        </p:spPr>
        <p:txBody>
          <a:bodyPr>
            <a:noAutofit/>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spcBef>
                <a:spcPts val="0"/>
              </a:spcBef>
              <a:spcAft>
                <a:spcPts val="1000"/>
              </a:spcAft>
              <a:buFontTx/>
              <a:buNone/>
              <a:tabLst>
                <a:tab pos="457200" algn="l"/>
              </a:tabLst>
            </a:pPr>
            <a:r>
              <a:rPr lang="en-CA" sz="1800" dirty="0" smtClean="0">
                <a:latin typeface="Calibri" pitchFamily="34" charset="0"/>
                <a:cs typeface="Calibri" pitchFamily="34" charset="0"/>
              </a:rPr>
              <a:t>1.1	</a:t>
            </a:r>
            <a:r>
              <a:rPr lang="en-CA" sz="1800" dirty="0" smtClean="0">
                <a:latin typeface="Calibri" pitchFamily="34" charset="0"/>
                <a:cs typeface="Calibri" pitchFamily="34" charset="0"/>
                <a:hlinkClick r:id="rId3" action="ppaction://hlinksldjump"/>
              </a:rPr>
              <a:t>The Excel Screen</a:t>
            </a:r>
            <a:endParaRPr lang="en-CA" sz="1800" dirty="0" smtClean="0">
              <a:latin typeface="Calibri" pitchFamily="34" charset="0"/>
              <a:cs typeface="Calibri" pitchFamily="34" charset="0"/>
            </a:endParaRPr>
          </a:p>
          <a:p>
            <a:pPr marL="0" indent="0">
              <a:spcBef>
                <a:spcPts val="0"/>
              </a:spcBef>
              <a:spcAft>
                <a:spcPts val="1000"/>
              </a:spcAft>
              <a:buFontTx/>
              <a:buNone/>
              <a:tabLst>
                <a:tab pos="457200" algn="l"/>
              </a:tabLst>
            </a:pPr>
            <a:r>
              <a:rPr lang="en-CA" sz="1800" dirty="0" smtClean="0">
                <a:latin typeface="Calibri" pitchFamily="34" charset="0"/>
                <a:cs typeface="Calibri" pitchFamily="34" charset="0"/>
              </a:rPr>
              <a:t>1.1	</a:t>
            </a:r>
            <a:r>
              <a:rPr lang="en-CA" sz="1800" dirty="0" smtClean="0">
                <a:latin typeface="Calibri" pitchFamily="34" charset="0"/>
                <a:cs typeface="Calibri" pitchFamily="34" charset="0"/>
                <a:hlinkClick r:id="rId4" action="ppaction://hlinksldjump"/>
              </a:rPr>
              <a:t>Save a Workbook</a:t>
            </a:r>
            <a:endParaRPr lang="en-CA" sz="1800" dirty="0" smtClean="0">
              <a:latin typeface="Calibri" pitchFamily="34" charset="0"/>
              <a:cs typeface="Calibri" pitchFamily="34" charset="0"/>
            </a:endParaRPr>
          </a:p>
          <a:p>
            <a:pPr marL="0" indent="0">
              <a:spcBef>
                <a:spcPts val="0"/>
              </a:spcBef>
              <a:spcAft>
                <a:spcPts val="1000"/>
              </a:spcAft>
              <a:buFontTx/>
              <a:buNone/>
              <a:tabLst>
                <a:tab pos="457200" algn="l"/>
              </a:tabLst>
            </a:pPr>
            <a:r>
              <a:rPr lang="en-CA" sz="1800" dirty="0" smtClean="0">
                <a:latin typeface="Calibri" pitchFamily="34" charset="0"/>
                <a:cs typeface="Calibri" pitchFamily="34" charset="0"/>
              </a:rPr>
              <a:t>1.1	</a:t>
            </a:r>
            <a:r>
              <a:rPr lang="en-CA" sz="1800" dirty="0" smtClean="0">
                <a:latin typeface="Calibri" pitchFamily="34" charset="0"/>
                <a:cs typeface="Calibri" pitchFamily="34" charset="0"/>
                <a:hlinkClick r:id="rId5" action="ppaction://hlinksldjump"/>
              </a:rPr>
              <a:t>Print a Workbook</a:t>
            </a:r>
            <a:endParaRPr lang="en-CA" sz="1800" dirty="0" smtClean="0">
              <a:latin typeface="Calibri" pitchFamily="34" charset="0"/>
              <a:cs typeface="Calibri" pitchFamily="34" charset="0"/>
            </a:endParaRPr>
          </a:p>
          <a:p>
            <a:pPr marL="0" indent="0">
              <a:spcBef>
                <a:spcPts val="0"/>
              </a:spcBef>
              <a:spcAft>
                <a:spcPts val="1000"/>
              </a:spcAft>
              <a:buFontTx/>
              <a:buNone/>
              <a:tabLst>
                <a:tab pos="457200" algn="l"/>
              </a:tabLst>
            </a:pPr>
            <a:r>
              <a:rPr lang="en-CA" sz="1800" dirty="0" smtClean="0">
                <a:latin typeface="Calibri" pitchFamily="34" charset="0"/>
                <a:cs typeface="Calibri" pitchFamily="34" charset="0"/>
              </a:rPr>
              <a:t>1.2	</a:t>
            </a:r>
            <a:r>
              <a:rPr lang="en-CA" sz="1800" dirty="0" smtClean="0">
                <a:latin typeface="Calibri" pitchFamily="34" charset="0"/>
                <a:cs typeface="Calibri" pitchFamily="34" charset="0"/>
                <a:hlinkClick r:id="rId6" action="ppaction://hlinksldjump"/>
              </a:rPr>
              <a:t>Enter Labels and Values</a:t>
            </a:r>
            <a:endParaRPr lang="en-CA" sz="1800" dirty="0" smtClean="0">
              <a:latin typeface="Calibri" pitchFamily="34" charset="0"/>
              <a:cs typeface="Calibri" pitchFamily="34" charset="0"/>
            </a:endParaRPr>
          </a:p>
          <a:p>
            <a:pPr marL="0" indent="0">
              <a:spcBef>
                <a:spcPts val="0"/>
              </a:spcBef>
              <a:spcAft>
                <a:spcPts val="1000"/>
              </a:spcAft>
              <a:buNone/>
              <a:tabLst>
                <a:tab pos="457200" algn="l"/>
              </a:tabLst>
            </a:pPr>
            <a:r>
              <a:rPr lang="en-CA" sz="1800" dirty="0" smtClean="0">
                <a:latin typeface="Calibri" pitchFamily="34" charset="0"/>
                <a:cs typeface="Calibri" pitchFamily="34" charset="0"/>
              </a:rPr>
              <a:t>1.3	</a:t>
            </a:r>
            <a:r>
              <a:rPr lang="en-CA" sz="1800" dirty="0">
                <a:latin typeface="Calibri" pitchFamily="34" charset="0"/>
                <a:cs typeface="Calibri" pitchFamily="34" charset="0"/>
                <a:hlinkClick r:id="rId7" action="ppaction://hlinksldjump"/>
              </a:rPr>
              <a:t>Navigate a </a:t>
            </a:r>
            <a:r>
              <a:rPr lang="en-CA" sz="1800" dirty="0" smtClean="0">
                <a:latin typeface="Calibri" pitchFamily="34" charset="0"/>
                <a:cs typeface="Calibri" pitchFamily="34" charset="0"/>
                <a:hlinkClick r:id="rId7" action="ppaction://hlinksldjump"/>
              </a:rPr>
              <a:t>Worksheet</a:t>
            </a:r>
            <a:endParaRPr lang="en-CA" sz="1800" dirty="0" smtClean="0">
              <a:latin typeface="Calibri" pitchFamily="34" charset="0"/>
              <a:cs typeface="Calibri" pitchFamily="34" charset="0"/>
            </a:endParaRPr>
          </a:p>
          <a:p>
            <a:pPr marL="0" indent="0">
              <a:spcBef>
                <a:spcPts val="0"/>
              </a:spcBef>
              <a:spcAft>
                <a:spcPts val="1000"/>
              </a:spcAft>
              <a:buNone/>
              <a:tabLst>
                <a:tab pos="457200" algn="l"/>
              </a:tabLst>
            </a:pPr>
            <a:r>
              <a:rPr lang="en-CA" sz="1800" dirty="0" smtClean="0">
                <a:latin typeface="Calibri" pitchFamily="34" charset="0"/>
                <a:cs typeface="Calibri" pitchFamily="34" charset="0"/>
              </a:rPr>
              <a:t>1.4</a:t>
            </a:r>
            <a:r>
              <a:rPr lang="en-CA" sz="1800" dirty="0">
                <a:latin typeface="Calibri" pitchFamily="34" charset="0"/>
                <a:cs typeface="Calibri" pitchFamily="34" charset="0"/>
              </a:rPr>
              <a:t>	</a:t>
            </a:r>
            <a:r>
              <a:rPr lang="en-CA" sz="1800" dirty="0">
                <a:latin typeface="Calibri" pitchFamily="34" charset="0"/>
                <a:cs typeface="Calibri" pitchFamily="34" charset="0"/>
                <a:hlinkClick r:id="rId8" action="ppaction://hlinksldjump"/>
              </a:rPr>
              <a:t>Use Fill Options</a:t>
            </a:r>
            <a:endParaRPr lang="en-CA" sz="1800" dirty="0">
              <a:latin typeface="Calibri" pitchFamily="34" charset="0"/>
              <a:cs typeface="Calibri" pitchFamily="34" charset="0"/>
            </a:endParaRPr>
          </a:p>
          <a:p>
            <a:pPr marL="0" indent="0">
              <a:spcBef>
                <a:spcPts val="0"/>
              </a:spcBef>
              <a:spcAft>
                <a:spcPts val="1000"/>
              </a:spcAft>
              <a:buNone/>
              <a:tabLst>
                <a:tab pos="457200" algn="l"/>
              </a:tabLst>
            </a:pPr>
            <a:r>
              <a:rPr lang="en-CA" sz="1800" dirty="0" smtClean="0">
                <a:latin typeface="Calibri" pitchFamily="34" charset="0"/>
                <a:cs typeface="Calibri" pitchFamily="34" charset="0"/>
              </a:rPr>
              <a:t>1.5</a:t>
            </a:r>
            <a:r>
              <a:rPr lang="en-CA" sz="1800" dirty="0">
                <a:latin typeface="Calibri" pitchFamily="34" charset="0"/>
                <a:cs typeface="Calibri" pitchFamily="34" charset="0"/>
              </a:rPr>
              <a:t>	</a:t>
            </a:r>
            <a:r>
              <a:rPr lang="en-CA" sz="1800" dirty="0" smtClean="0">
                <a:latin typeface="Calibri" pitchFamily="34" charset="0"/>
                <a:cs typeface="Calibri" pitchFamily="34" charset="0"/>
                <a:hlinkClick r:id="rId9" action="ppaction://hlinksldjump"/>
              </a:rPr>
              <a:t>Perform Calculations Using Formulas</a:t>
            </a:r>
            <a:endParaRPr lang="en-CA" sz="1800" dirty="0" smtClean="0">
              <a:latin typeface="Calibri" pitchFamily="34" charset="0"/>
              <a:cs typeface="Calibri" pitchFamily="34" charset="0"/>
            </a:endParaRPr>
          </a:p>
          <a:p>
            <a:pPr marL="0" indent="0">
              <a:spcBef>
                <a:spcPts val="0"/>
              </a:spcBef>
              <a:spcAft>
                <a:spcPts val="1000"/>
              </a:spcAft>
              <a:buFontTx/>
              <a:buNone/>
              <a:tabLst>
                <a:tab pos="457200" algn="l"/>
              </a:tabLst>
            </a:pPr>
            <a:r>
              <a:rPr lang="en-CA" sz="1800" dirty="0" smtClean="0">
                <a:latin typeface="Calibri" pitchFamily="34" charset="0"/>
                <a:cs typeface="Calibri" pitchFamily="34" charset="0"/>
              </a:rPr>
              <a:t>	</a:t>
            </a:r>
            <a:r>
              <a:rPr lang="en-CA" sz="1800" dirty="0" smtClean="0">
                <a:latin typeface="Calibri" pitchFamily="34" charset="0"/>
                <a:cs typeface="Calibri" pitchFamily="34" charset="0"/>
                <a:hlinkClick r:id="rId10" action="ppaction://hlinksldjump"/>
              </a:rPr>
              <a:t>CHECKPOINT 1</a:t>
            </a:r>
            <a:endParaRPr lang="en-CA" sz="1800" dirty="0" smtClean="0">
              <a:latin typeface="Calibri" pitchFamily="34" charset="0"/>
              <a:cs typeface="Calibri" pitchFamily="34" charset="0"/>
            </a:endParaRPr>
          </a:p>
          <a:p>
            <a:pPr marL="0" indent="0">
              <a:spcBef>
                <a:spcPts val="0"/>
              </a:spcBef>
              <a:spcAft>
                <a:spcPts val="1000"/>
              </a:spcAft>
              <a:buFontTx/>
              <a:buNone/>
              <a:tabLst>
                <a:tab pos="457200" algn="l"/>
              </a:tabLst>
            </a:pPr>
            <a:r>
              <a:rPr lang="en-CA" sz="1800" dirty="0" smtClean="0">
                <a:latin typeface="Calibri" pitchFamily="34" charset="0"/>
                <a:cs typeface="Calibri" pitchFamily="34" charset="0"/>
              </a:rPr>
              <a:t>1.6	</a:t>
            </a:r>
            <a:r>
              <a:rPr lang="en-CA" sz="1800" dirty="0" smtClean="0">
                <a:latin typeface="Calibri" pitchFamily="34" charset="0"/>
                <a:cs typeface="Calibri" pitchFamily="34" charset="0"/>
                <a:hlinkClick r:id="rId11" action="ppaction://hlinksldjump"/>
              </a:rPr>
              <a:t>Use the SUM Function</a:t>
            </a:r>
            <a:endParaRPr lang="en-CA" sz="1800" dirty="0" smtClean="0">
              <a:latin typeface="Calibri" pitchFamily="34" charset="0"/>
              <a:cs typeface="Calibri" pitchFamily="34" charset="0"/>
            </a:endParaRPr>
          </a:p>
          <a:p>
            <a:pPr marL="0" indent="0">
              <a:spcBef>
                <a:spcPts val="0"/>
              </a:spcBef>
              <a:spcAft>
                <a:spcPts val="1000"/>
              </a:spcAft>
              <a:buNone/>
              <a:tabLst>
                <a:tab pos="457200" algn="l"/>
              </a:tabLst>
            </a:pPr>
            <a:r>
              <a:rPr lang="en-CA" sz="1800" dirty="0">
                <a:latin typeface="Calibri" pitchFamily="34" charset="0"/>
                <a:cs typeface="Calibri" pitchFamily="34" charset="0"/>
              </a:rPr>
              <a:t>1.7	</a:t>
            </a:r>
            <a:r>
              <a:rPr lang="en-CA" sz="1800" dirty="0">
                <a:latin typeface="Calibri" pitchFamily="34" charset="0"/>
                <a:cs typeface="Calibri" pitchFamily="34" charset="0"/>
                <a:hlinkClick r:id="rId12" action="ppaction://hlinksldjump"/>
              </a:rPr>
              <a:t>Copy </a:t>
            </a:r>
            <a:r>
              <a:rPr lang="en-CA" sz="1800" dirty="0" smtClean="0">
                <a:latin typeface="Calibri" pitchFamily="34" charset="0"/>
                <a:cs typeface="Calibri" pitchFamily="34" charset="0"/>
                <a:hlinkClick r:id="rId12" action="ppaction://hlinksldjump"/>
              </a:rPr>
              <a:t>Formulas</a:t>
            </a:r>
            <a:endParaRPr lang="en-CA" sz="1800" dirty="0">
              <a:latin typeface="Calibri" pitchFamily="34" charset="0"/>
              <a:cs typeface="Calibri" pitchFamily="34" charset="0"/>
            </a:endParaRPr>
          </a:p>
        </p:txBody>
      </p:sp>
      <p:sp>
        <p:nvSpPr>
          <p:cNvPr id="12" name="Content Placeholder 4"/>
          <p:cNvSpPr txBox="1">
            <a:spLocks/>
          </p:cNvSpPr>
          <p:nvPr/>
        </p:nvSpPr>
        <p:spPr>
          <a:xfrm>
            <a:off x="4648200" y="1557624"/>
            <a:ext cx="4388296" cy="4843176"/>
          </a:xfrm>
          <a:prstGeom prst="rect">
            <a:avLst/>
          </a:prstGeom>
        </p:spPr>
        <p:txBody>
          <a:bodyPr>
            <a:noAutofit/>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spcBef>
                <a:spcPts val="0"/>
              </a:spcBef>
              <a:spcAft>
                <a:spcPts val="1000"/>
              </a:spcAft>
              <a:buNone/>
              <a:tabLst>
                <a:tab pos="457200" algn="l"/>
              </a:tabLst>
            </a:pPr>
            <a:r>
              <a:rPr lang="en-CA" sz="1800" dirty="0">
                <a:latin typeface="Calibri" pitchFamily="34" charset="0"/>
                <a:cs typeface="Calibri" pitchFamily="34" charset="0"/>
              </a:rPr>
              <a:t>1.8	</a:t>
            </a:r>
            <a:r>
              <a:rPr lang="en-CA" sz="1800" dirty="0" smtClean="0">
                <a:latin typeface="Calibri" pitchFamily="34" charset="0"/>
                <a:cs typeface="Calibri" pitchFamily="34" charset="0"/>
              </a:rPr>
              <a:t>  </a:t>
            </a:r>
            <a:r>
              <a:rPr lang="en-CA" sz="1800" dirty="0" smtClean="0">
                <a:latin typeface="Calibri" pitchFamily="34" charset="0"/>
                <a:cs typeface="Calibri" pitchFamily="34" charset="0"/>
                <a:hlinkClick r:id="rId13" action="ppaction://hlinksldjump"/>
              </a:rPr>
              <a:t>Use </a:t>
            </a:r>
            <a:r>
              <a:rPr lang="en-CA" sz="1800" dirty="0">
                <a:latin typeface="Calibri" pitchFamily="34" charset="0"/>
                <a:cs typeface="Calibri" pitchFamily="34" charset="0"/>
                <a:hlinkClick r:id="rId13" action="ppaction://hlinksldjump"/>
              </a:rPr>
              <a:t>Undo and Redo</a:t>
            </a:r>
            <a:endParaRPr lang="en-CA" sz="1800" dirty="0">
              <a:latin typeface="Calibri" pitchFamily="34" charset="0"/>
              <a:cs typeface="Calibri" pitchFamily="34" charset="0"/>
            </a:endParaRPr>
          </a:p>
          <a:p>
            <a:pPr marL="0" indent="0">
              <a:spcBef>
                <a:spcPts val="0"/>
              </a:spcBef>
              <a:spcAft>
                <a:spcPts val="1000"/>
              </a:spcAft>
              <a:buFontTx/>
              <a:buNone/>
              <a:tabLst>
                <a:tab pos="457200" algn="l"/>
              </a:tabLst>
            </a:pPr>
            <a:r>
              <a:rPr lang="en-CA" sz="1800" dirty="0" smtClean="0">
                <a:latin typeface="Calibri" pitchFamily="34" charset="0"/>
                <a:cs typeface="Calibri" pitchFamily="34" charset="0"/>
              </a:rPr>
              <a:t>1.9	  </a:t>
            </a:r>
            <a:r>
              <a:rPr lang="en-CA" sz="1800" dirty="0" smtClean="0">
                <a:latin typeface="Calibri" pitchFamily="34" charset="0"/>
                <a:cs typeface="Calibri" pitchFamily="34" charset="0"/>
                <a:hlinkClick r:id="rId14" action="ppaction://hlinksldjump"/>
              </a:rPr>
              <a:t>Improve the Worksheet Appearance</a:t>
            </a:r>
            <a:endParaRPr lang="en-CA" sz="1800" dirty="0" smtClean="0">
              <a:latin typeface="Calibri" pitchFamily="34" charset="0"/>
              <a:cs typeface="Calibri" pitchFamily="34" charset="0"/>
            </a:endParaRPr>
          </a:p>
          <a:p>
            <a:pPr marL="0" indent="0">
              <a:spcBef>
                <a:spcPts val="0"/>
              </a:spcBef>
              <a:spcAft>
                <a:spcPts val="1000"/>
              </a:spcAft>
              <a:buFontTx/>
              <a:buNone/>
              <a:tabLst>
                <a:tab pos="457200" algn="l"/>
              </a:tabLst>
            </a:pPr>
            <a:r>
              <a:rPr lang="en-CA" sz="1800" dirty="0" smtClean="0">
                <a:latin typeface="Calibri" pitchFamily="34" charset="0"/>
                <a:cs typeface="Calibri" pitchFamily="34" charset="0"/>
              </a:rPr>
              <a:t>1.9	  </a:t>
            </a:r>
            <a:r>
              <a:rPr lang="en-CA" sz="1800" dirty="0" smtClean="0">
                <a:latin typeface="Calibri" pitchFamily="34" charset="0"/>
                <a:cs typeface="Calibri" pitchFamily="34" charset="0"/>
                <a:hlinkClick r:id="rId15" action="ppaction://hlinksldjump"/>
              </a:rPr>
              <a:t>Display Formulas</a:t>
            </a:r>
            <a:endParaRPr lang="en-CA" sz="1800" dirty="0" smtClean="0">
              <a:latin typeface="Calibri" pitchFamily="34" charset="0"/>
              <a:cs typeface="Calibri" pitchFamily="34" charset="0"/>
            </a:endParaRPr>
          </a:p>
          <a:p>
            <a:pPr marL="0" indent="0">
              <a:spcBef>
                <a:spcPts val="0"/>
              </a:spcBef>
              <a:spcAft>
                <a:spcPts val="1000"/>
              </a:spcAft>
              <a:buNone/>
              <a:tabLst>
                <a:tab pos="571500" algn="l"/>
              </a:tabLst>
            </a:pPr>
            <a:r>
              <a:rPr lang="en-CA" sz="1800" dirty="0" smtClean="0">
                <a:latin typeface="Calibri" pitchFamily="34" charset="0"/>
                <a:cs typeface="Calibri" pitchFamily="34" charset="0"/>
              </a:rPr>
              <a:t>	</a:t>
            </a:r>
            <a:r>
              <a:rPr lang="en-CA" sz="1800" dirty="0" smtClean="0">
                <a:latin typeface="Calibri" pitchFamily="34" charset="0"/>
                <a:cs typeface="Calibri" pitchFamily="34" charset="0"/>
                <a:hlinkClick r:id="rId16" action="ppaction://hlinksldjump"/>
              </a:rPr>
              <a:t>CHECKPOINT 2</a:t>
            </a:r>
            <a:endParaRPr lang="en-CA" sz="1800" dirty="0" smtClean="0">
              <a:latin typeface="Calibri" pitchFamily="34" charset="0"/>
              <a:cs typeface="Calibri" pitchFamily="34" charset="0"/>
            </a:endParaRPr>
          </a:p>
          <a:p>
            <a:pPr marL="0" indent="0">
              <a:spcBef>
                <a:spcPts val="0"/>
              </a:spcBef>
              <a:spcAft>
                <a:spcPts val="1000"/>
              </a:spcAft>
              <a:buNone/>
              <a:tabLst>
                <a:tab pos="571500" algn="l"/>
              </a:tabLst>
            </a:pPr>
            <a:r>
              <a:rPr lang="en-CA" sz="1800" dirty="0" smtClean="0">
                <a:latin typeface="Calibri" pitchFamily="34" charset="0"/>
                <a:cs typeface="Calibri" pitchFamily="34" charset="0"/>
              </a:rPr>
              <a:t>1.10</a:t>
            </a:r>
            <a:r>
              <a:rPr lang="en-CA" sz="1800" dirty="0">
                <a:latin typeface="Calibri" pitchFamily="34" charset="0"/>
                <a:cs typeface="Calibri" pitchFamily="34" charset="0"/>
              </a:rPr>
              <a:t>	</a:t>
            </a:r>
            <a:r>
              <a:rPr lang="en-US" sz="1800" dirty="0" smtClean="0">
                <a:latin typeface="Calibri" pitchFamily="34" charset="0"/>
                <a:cs typeface="Calibri" pitchFamily="34" charset="0"/>
                <a:hlinkClick r:id="rId17" action="ppaction://hlinksldjump"/>
              </a:rPr>
              <a:t>Use the Tell Me Feature</a:t>
            </a:r>
            <a:endParaRPr lang="en-CA" sz="1800" dirty="0">
              <a:latin typeface="Calibri" pitchFamily="34" charset="0"/>
              <a:cs typeface="Calibri" pitchFamily="34" charset="0"/>
            </a:endParaRPr>
          </a:p>
          <a:p>
            <a:pPr marL="0" indent="0">
              <a:spcBef>
                <a:spcPts val="0"/>
              </a:spcBef>
              <a:spcAft>
                <a:spcPts val="1000"/>
              </a:spcAft>
              <a:buFontTx/>
              <a:buNone/>
              <a:tabLst>
                <a:tab pos="571500" algn="l"/>
              </a:tabLst>
            </a:pPr>
            <a:r>
              <a:rPr lang="en-CA" sz="1800" dirty="0" smtClean="0">
                <a:latin typeface="Calibri" pitchFamily="34" charset="0"/>
                <a:cs typeface="Calibri" pitchFamily="34" charset="0"/>
              </a:rPr>
              <a:t>1.10	</a:t>
            </a:r>
            <a:r>
              <a:rPr lang="en-CA" sz="1800" dirty="0" smtClean="0">
                <a:latin typeface="Calibri" pitchFamily="34" charset="0"/>
                <a:cs typeface="Calibri" pitchFamily="34" charset="0"/>
                <a:hlinkClick r:id="rId18" action="ppaction://hlinksldjump"/>
              </a:rPr>
              <a:t>Use the Help Feature</a:t>
            </a:r>
            <a:endParaRPr lang="en-CA" sz="1800" dirty="0" smtClean="0">
              <a:latin typeface="Calibri" pitchFamily="34" charset="0"/>
              <a:cs typeface="Calibri" pitchFamily="34" charset="0"/>
            </a:endParaRPr>
          </a:p>
          <a:p>
            <a:pPr marL="0" indent="0">
              <a:spcBef>
                <a:spcPts val="0"/>
              </a:spcBef>
              <a:spcAft>
                <a:spcPts val="1000"/>
              </a:spcAft>
              <a:buFontTx/>
              <a:buNone/>
              <a:tabLst>
                <a:tab pos="571500" algn="l"/>
              </a:tabLst>
            </a:pPr>
            <a:r>
              <a:rPr lang="en-CA" sz="1800" dirty="0" smtClean="0">
                <a:latin typeface="Calibri" pitchFamily="34" charset="0"/>
                <a:cs typeface="Calibri" pitchFamily="34" charset="0"/>
              </a:rPr>
              <a:t>1.11	</a:t>
            </a:r>
            <a:r>
              <a:rPr lang="en-CA" sz="1800" dirty="0" smtClean="0">
                <a:latin typeface="Calibri" pitchFamily="34" charset="0"/>
                <a:cs typeface="Calibri" pitchFamily="34" charset="0"/>
                <a:hlinkClick r:id="rId19" action="ppaction://hlinksldjump"/>
              </a:rPr>
              <a:t>Preview a Worksheet</a:t>
            </a:r>
            <a:r>
              <a:rPr lang="en-CA" sz="1800" dirty="0" smtClean="0">
                <a:latin typeface="Calibri" pitchFamily="34" charset="0"/>
                <a:cs typeface="Calibri" pitchFamily="34" charset="0"/>
              </a:rPr>
              <a:t> </a:t>
            </a:r>
          </a:p>
          <a:p>
            <a:pPr marL="0" indent="0">
              <a:spcBef>
                <a:spcPts val="0"/>
              </a:spcBef>
              <a:spcAft>
                <a:spcPts val="1000"/>
              </a:spcAft>
              <a:buFontTx/>
              <a:buNone/>
              <a:tabLst>
                <a:tab pos="571500" algn="l"/>
              </a:tabLst>
            </a:pPr>
            <a:r>
              <a:rPr lang="en-CA" sz="1800" dirty="0" smtClean="0">
                <a:latin typeface="Calibri" pitchFamily="34" charset="0"/>
                <a:cs typeface="Calibri" pitchFamily="34" charset="0"/>
              </a:rPr>
              <a:t>1.11	</a:t>
            </a:r>
            <a:r>
              <a:rPr lang="en-CA" sz="1800" dirty="0" smtClean="0">
                <a:latin typeface="Calibri" pitchFamily="34" charset="0"/>
                <a:cs typeface="Calibri" pitchFamily="34" charset="0"/>
                <a:hlinkClick r:id="rId20" action="ppaction://hlinksldjump"/>
              </a:rPr>
              <a:t>Change Page Orientation</a:t>
            </a:r>
            <a:endParaRPr lang="en-CA" sz="1800" dirty="0" smtClean="0">
              <a:latin typeface="Calibri" pitchFamily="34" charset="0"/>
              <a:cs typeface="Calibri" pitchFamily="34" charset="0"/>
            </a:endParaRPr>
          </a:p>
          <a:p>
            <a:pPr marL="0" indent="0">
              <a:spcBef>
                <a:spcPts val="0"/>
              </a:spcBef>
              <a:spcAft>
                <a:spcPts val="1000"/>
              </a:spcAft>
              <a:buFontTx/>
              <a:buNone/>
              <a:tabLst>
                <a:tab pos="571500" algn="l"/>
              </a:tabLst>
            </a:pPr>
            <a:r>
              <a:rPr lang="en-CA" sz="1800" dirty="0" smtClean="0">
                <a:latin typeface="Calibri" pitchFamily="34" charset="0"/>
                <a:cs typeface="Calibri" pitchFamily="34" charset="0"/>
              </a:rPr>
              <a:t>1.11	</a:t>
            </a:r>
            <a:r>
              <a:rPr lang="en-CA" sz="1800" dirty="0" smtClean="0">
                <a:latin typeface="Calibri" pitchFamily="34" charset="0"/>
                <a:cs typeface="Calibri" pitchFamily="34" charset="0"/>
                <a:hlinkClick r:id="rId21" action="ppaction://hlinksldjump"/>
              </a:rPr>
              <a:t>Print a Worksheet</a:t>
            </a:r>
            <a:endParaRPr lang="en-CA" sz="1800" dirty="0" smtClean="0">
              <a:latin typeface="Calibri" pitchFamily="34" charset="0"/>
              <a:cs typeface="Calibri" pitchFamily="34" charset="0"/>
            </a:endParaRPr>
          </a:p>
          <a:p>
            <a:pPr marL="0" indent="0">
              <a:spcBef>
                <a:spcPts val="0"/>
              </a:spcBef>
              <a:spcAft>
                <a:spcPts val="1000"/>
              </a:spcAft>
              <a:buFontTx/>
              <a:buNone/>
              <a:tabLst>
                <a:tab pos="571500" algn="l"/>
              </a:tabLst>
            </a:pPr>
            <a:r>
              <a:rPr lang="en-CA" sz="1800" dirty="0">
                <a:latin typeface="Calibri" pitchFamily="34" charset="0"/>
                <a:cs typeface="Calibri" pitchFamily="34" charset="0"/>
              </a:rPr>
              <a:t>	</a:t>
            </a:r>
            <a:r>
              <a:rPr lang="en-CA" sz="1800" dirty="0" smtClean="0">
                <a:latin typeface="Calibri" pitchFamily="34" charset="0"/>
                <a:cs typeface="Calibri" pitchFamily="34" charset="0"/>
                <a:hlinkClick r:id="rId22" action="ppaction://hlinksldjump"/>
              </a:rPr>
              <a:t>CHECKPOINT 3</a:t>
            </a:r>
            <a:endParaRPr lang="en-CA" sz="1800" dirty="0" smtClean="0">
              <a:latin typeface="Calibri" pitchFamily="34" charset="0"/>
              <a:cs typeface="Calibri"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CHECKPOINT 1</a:t>
            </a:r>
            <a:endParaRPr lang="en-CA" dirty="0"/>
          </a:p>
        </p:txBody>
      </p:sp>
      <p:sp>
        <p:nvSpPr>
          <p:cNvPr id="3" name="Content Placeholder 5"/>
          <p:cNvSpPr txBox="1">
            <a:spLocks/>
          </p:cNvSpPr>
          <p:nvPr/>
        </p:nvSpPr>
        <p:spPr>
          <a:xfrm>
            <a:off x="428596" y="764704"/>
            <a:ext cx="4186238" cy="2592288"/>
          </a:xfrm>
          <a:prstGeom prst="rect">
            <a:avLst/>
          </a:prstGeom>
          <a:gradFill flip="none" rotWithShape="1">
            <a:gsLst>
              <a:gs pos="0">
                <a:srgbClr val="DDEBCF"/>
              </a:gs>
              <a:gs pos="50000">
                <a:srgbClr val="9CB86E"/>
              </a:gs>
              <a:gs pos="100000">
                <a:srgbClr val="156B13"/>
              </a:gs>
            </a:gsLst>
            <a:lin ang="2700000" scaled="1"/>
            <a:tileRect/>
          </a:gradFill>
          <a:effectLst>
            <a:outerShdw blurRad="50800" dist="38100" dir="5400000" algn="t" rotWithShape="0">
              <a:prstClr val="black">
                <a:alpha val="40000"/>
              </a:prstClr>
            </a:outerShdw>
          </a:effectLst>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Clr>
                <a:srgbClr val="003300"/>
              </a:buClr>
              <a:buFont typeface="+mj-lt"/>
              <a:buAutoNum type="arabicParenR"/>
            </a:pPr>
            <a:r>
              <a:rPr lang="en-CA" sz="2000" dirty="0" smtClean="0"/>
              <a:t>This is what the intersection </a:t>
            </a:r>
            <a:r>
              <a:rPr lang="en-CA" sz="2000" dirty="0"/>
              <a:t>of a column with a </a:t>
            </a:r>
            <a:r>
              <a:rPr lang="en-CA" sz="2000" dirty="0" smtClean="0"/>
              <a:t>row is called</a:t>
            </a:r>
            <a:r>
              <a:rPr lang="en-CA" sz="2000" dirty="0" smtClean="0">
                <a:latin typeface="Calibri" pitchFamily="34" charset="0"/>
                <a:cs typeface="Calibri" pitchFamily="34" charset="0"/>
              </a:rPr>
              <a:t>.</a:t>
            </a:r>
          </a:p>
          <a:p>
            <a:pPr marL="919163" lvl="1" indent="-461963">
              <a:buClr>
                <a:srgbClr val="003300"/>
              </a:buClr>
              <a:buFont typeface="+mj-lt"/>
              <a:buAutoNum type="alphaLcPeriod"/>
            </a:pPr>
            <a:r>
              <a:rPr lang="en-CA" sz="2000" dirty="0">
                <a:latin typeface="Calibri" pitchFamily="34" charset="0"/>
                <a:cs typeface="Calibri" pitchFamily="34" charset="0"/>
              </a:rPr>
              <a:t>fill handle</a:t>
            </a:r>
          </a:p>
          <a:p>
            <a:pPr marL="919163" lvl="1" indent="-461963">
              <a:buClr>
                <a:srgbClr val="003300"/>
              </a:buClr>
              <a:buFont typeface="+mj-lt"/>
              <a:buAutoNum type="alphaLcPeriod"/>
            </a:pPr>
            <a:r>
              <a:rPr lang="en-CA" sz="2000" dirty="0" smtClean="0">
                <a:latin typeface="Calibri" pitchFamily="34" charset="0"/>
                <a:cs typeface="Calibri" pitchFamily="34" charset="0"/>
              </a:rPr>
              <a:t>pointer</a:t>
            </a:r>
          </a:p>
          <a:p>
            <a:pPr marL="919163" lvl="1" indent="-461963">
              <a:buClr>
                <a:srgbClr val="003300"/>
              </a:buClr>
              <a:buFont typeface="+mj-lt"/>
              <a:buAutoNum type="alphaLcPeriod"/>
            </a:pPr>
            <a:r>
              <a:rPr lang="en-CA" sz="2000" dirty="0" smtClean="0">
                <a:latin typeface="Calibri" pitchFamily="34" charset="0"/>
                <a:cs typeface="Calibri" pitchFamily="34" charset="0"/>
              </a:rPr>
              <a:t>insertion point</a:t>
            </a:r>
          </a:p>
          <a:p>
            <a:pPr marL="919163" lvl="1" indent="-461963">
              <a:buClr>
                <a:srgbClr val="003300"/>
              </a:buClr>
              <a:buFont typeface="+mj-lt"/>
              <a:buAutoNum type="alphaLcPeriod"/>
            </a:pPr>
            <a:r>
              <a:rPr lang="en-CA" sz="2000" dirty="0" smtClean="0">
                <a:latin typeface="Calibri" pitchFamily="34" charset="0"/>
                <a:cs typeface="Calibri" pitchFamily="34" charset="0"/>
              </a:rPr>
              <a:t>cell</a:t>
            </a:r>
            <a:endParaRPr lang="en-CA" sz="2000" dirty="0">
              <a:latin typeface="Calibri" pitchFamily="34" charset="0"/>
              <a:cs typeface="Calibri" pitchFamily="34" charset="0"/>
            </a:endParaRPr>
          </a:p>
          <a:p>
            <a:pPr marL="0" indent="0">
              <a:buFont typeface="Arial" pitchFamily="34" charset="0"/>
              <a:buNone/>
            </a:pPr>
            <a:endParaRPr lang="en-CA" dirty="0"/>
          </a:p>
        </p:txBody>
      </p:sp>
      <p:sp>
        <p:nvSpPr>
          <p:cNvPr id="4" name="Content Placeholder 6"/>
          <p:cNvSpPr txBox="1">
            <a:spLocks/>
          </p:cNvSpPr>
          <p:nvPr/>
        </p:nvSpPr>
        <p:spPr>
          <a:xfrm>
            <a:off x="4686272" y="764704"/>
            <a:ext cx="4184651" cy="2592288"/>
          </a:xfrm>
          <a:prstGeom prst="rect">
            <a:avLst/>
          </a:prstGeom>
          <a:gradFill flip="none" rotWithShape="1">
            <a:gsLst>
              <a:gs pos="0">
                <a:srgbClr val="DDEBCF"/>
              </a:gs>
              <a:gs pos="50000">
                <a:srgbClr val="9CB86E"/>
              </a:gs>
              <a:gs pos="100000">
                <a:srgbClr val="156B13"/>
              </a:gs>
            </a:gsLst>
            <a:lin ang="2700000" scaled="1"/>
            <a:tileRect/>
          </a:gradFill>
          <a:effectLst>
            <a:outerShdw blurRad="50800" dist="38100" dir="5400000" algn="t" rotWithShape="0">
              <a:prstClr val="black">
                <a:alpha val="40000"/>
              </a:prstClr>
            </a:outerShdw>
          </a:effectLst>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003300"/>
              </a:buClr>
              <a:buFont typeface="+mj-lt"/>
              <a:buAutoNum type="arabicParenR" startAt="3"/>
            </a:pPr>
            <a:r>
              <a:rPr lang="en-CA" sz="2000" dirty="0" smtClean="0"/>
              <a:t>This is the name of the small green square that displays </a:t>
            </a:r>
            <a:r>
              <a:rPr lang="en-CA" sz="2000" dirty="0"/>
              <a:t>at the bottom right corner of the active cell</a:t>
            </a:r>
            <a:r>
              <a:rPr lang="en-CA" sz="2000" dirty="0" smtClean="0"/>
              <a:t>.</a:t>
            </a:r>
          </a:p>
          <a:p>
            <a:pPr marL="919163" lvl="1" indent="-461963">
              <a:buClr>
                <a:srgbClr val="003300"/>
              </a:buClr>
              <a:buFont typeface="+mj-lt"/>
              <a:buAutoNum type="alphaLcPeriod"/>
            </a:pPr>
            <a:r>
              <a:rPr lang="en-CA" sz="2000" dirty="0" smtClean="0">
                <a:latin typeface="Calibri" pitchFamily="34" charset="0"/>
                <a:cs typeface="Calibri" pitchFamily="34" charset="0"/>
              </a:rPr>
              <a:t>fill handle</a:t>
            </a:r>
            <a:endParaRPr lang="en-CA" sz="2000" dirty="0">
              <a:latin typeface="Calibri" pitchFamily="34" charset="0"/>
              <a:cs typeface="Calibri" pitchFamily="34" charset="0"/>
            </a:endParaRPr>
          </a:p>
          <a:p>
            <a:pPr marL="919163" lvl="1" indent="-461963">
              <a:buClr>
                <a:srgbClr val="003300"/>
              </a:buClr>
              <a:buFont typeface="+mj-lt"/>
              <a:buAutoNum type="alphaLcPeriod"/>
            </a:pPr>
            <a:r>
              <a:rPr lang="en-CA" sz="2000" dirty="0" smtClean="0">
                <a:latin typeface="Calibri" pitchFamily="34" charset="0"/>
                <a:cs typeface="Calibri" pitchFamily="34" charset="0"/>
              </a:rPr>
              <a:t>pointer</a:t>
            </a:r>
            <a:endParaRPr lang="en-CA" sz="2000" dirty="0">
              <a:latin typeface="Calibri" pitchFamily="34" charset="0"/>
              <a:cs typeface="Calibri" pitchFamily="34" charset="0"/>
            </a:endParaRPr>
          </a:p>
          <a:p>
            <a:pPr marL="919163" lvl="1" indent="-461963">
              <a:buClr>
                <a:srgbClr val="003300"/>
              </a:buClr>
              <a:buFont typeface="+mj-lt"/>
              <a:buAutoNum type="alphaLcPeriod"/>
            </a:pPr>
            <a:r>
              <a:rPr lang="en-CA" sz="2000" dirty="0" smtClean="0">
                <a:latin typeface="Calibri" pitchFamily="34" charset="0"/>
                <a:cs typeface="Calibri" pitchFamily="34" charset="0"/>
              </a:rPr>
              <a:t>insertion point</a:t>
            </a:r>
            <a:endParaRPr lang="en-CA" sz="2000" dirty="0">
              <a:latin typeface="Calibri" pitchFamily="34" charset="0"/>
              <a:cs typeface="Calibri" pitchFamily="34" charset="0"/>
            </a:endParaRPr>
          </a:p>
          <a:p>
            <a:pPr marL="919163" lvl="1" indent="-461963">
              <a:buClr>
                <a:srgbClr val="003300"/>
              </a:buClr>
              <a:buFont typeface="+mj-lt"/>
              <a:buAutoNum type="alphaLcPeriod"/>
            </a:pPr>
            <a:r>
              <a:rPr lang="en-CA" sz="2000" dirty="0" smtClean="0">
                <a:latin typeface="Calibri" pitchFamily="34" charset="0"/>
                <a:cs typeface="Calibri" pitchFamily="34" charset="0"/>
              </a:rPr>
              <a:t>cell</a:t>
            </a:r>
            <a:endParaRPr lang="en-CA" sz="2000" dirty="0">
              <a:latin typeface="Calibri" pitchFamily="34" charset="0"/>
              <a:cs typeface="Calibri" pitchFamily="34" charset="0"/>
            </a:endParaRPr>
          </a:p>
          <a:p>
            <a:pPr>
              <a:buFont typeface="+mj-lt"/>
              <a:buAutoNum type="arabicParenR" startAt="3"/>
            </a:pPr>
            <a:endParaRPr lang="en-CA" sz="2000" dirty="0" smtClean="0"/>
          </a:p>
          <a:p>
            <a:pPr>
              <a:buFont typeface="+mj-lt"/>
              <a:buAutoNum type="arabicParenR" startAt="3"/>
            </a:pPr>
            <a:endParaRPr lang="en-CA" sz="2000" dirty="0"/>
          </a:p>
        </p:txBody>
      </p:sp>
      <p:sp>
        <p:nvSpPr>
          <p:cNvPr id="5" name="Content Placeholder 5"/>
          <p:cNvSpPr txBox="1">
            <a:spLocks/>
          </p:cNvSpPr>
          <p:nvPr/>
        </p:nvSpPr>
        <p:spPr>
          <a:xfrm>
            <a:off x="428596" y="3429000"/>
            <a:ext cx="4186238" cy="2880320"/>
          </a:xfrm>
          <a:prstGeom prst="rect">
            <a:avLst/>
          </a:prstGeom>
          <a:gradFill flip="none" rotWithShape="1">
            <a:gsLst>
              <a:gs pos="0">
                <a:srgbClr val="DDEBCF"/>
              </a:gs>
              <a:gs pos="50000">
                <a:srgbClr val="9CB86E"/>
              </a:gs>
              <a:gs pos="100000">
                <a:srgbClr val="156B13"/>
              </a:gs>
            </a:gsLst>
            <a:lin ang="2700000" scaled="1"/>
            <a:tileRect/>
          </a:gradFill>
          <a:effectLst>
            <a:outerShdw blurRad="50800" dist="38100" dir="5400000" algn="t" rotWithShape="0">
              <a:prstClr val="black">
                <a:alpha val="40000"/>
              </a:prstClr>
            </a:outerShdw>
          </a:effectLst>
        </p:spPr>
        <p:txBody>
          <a:bodyPr vert="horz" lIns="91440" tIns="45720" rIns="91440" bIns="45720" rtlCol="0">
            <a:noAutofit/>
          </a:bodyPr>
          <a:lstStyle>
            <a:lvl1pPr marL="457200" indent="-457200" algn="l" defTabSz="914400" rtl="0" eaLnBrk="1" fontAlgn="base" latinLnBrk="0" hangingPunct="1">
              <a:spcBef>
                <a:spcPct val="20000"/>
              </a:spcBef>
              <a:spcAft>
                <a:spcPct val="0"/>
              </a:spcAft>
              <a:buClr>
                <a:srgbClr val="336699"/>
              </a:buClr>
              <a:buSzPct val="80000"/>
              <a:buFont typeface="+mj-lt"/>
              <a:buAutoNum type="arabicParenR"/>
              <a:defRPr lang="en-US" sz="2000" kern="1200" dirty="0" smtClean="0">
                <a:solidFill>
                  <a:schemeClr val="tx1"/>
                </a:solidFill>
                <a:latin typeface="Calibri" pitchFamily="34" charset="0"/>
                <a:ea typeface="+mn-ea"/>
                <a:cs typeface="Calibri" pitchFamily="34" charset="0"/>
              </a:defRPr>
            </a:lvl1pPr>
            <a:lvl2pPr marL="914400" indent="-457200" algn="l" defTabSz="914400" rtl="0" eaLnBrk="1" fontAlgn="base" latinLnBrk="0" hangingPunct="1">
              <a:spcBef>
                <a:spcPct val="20000"/>
              </a:spcBef>
              <a:spcAft>
                <a:spcPct val="0"/>
              </a:spcAft>
              <a:buClr>
                <a:srgbClr val="336699"/>
              </a:buClr>
              <a:buFont typeface="+mj-lt"/>
              <a:buAutoNum type="alphaLcPeriod"/>
              <a:defRPr lang="en-US" sz="1800" kern="1200" dirty="0" smtClean="0">
                <a:solidFill>
                  <a:schemeClr val="tx1"/>
                </a:solidFill>
                <a:latin typeface="Calibri" pitchFamily="34" charset="0"/>
                <a:ea typeface="+mn-ea"/>
                <a:cs typeface="Calibri" pitchFamily="34" charset="0"/>
              </a:defRPr>
            </a:lvl2pPr>
            <a:lvl3pPr marL="1257300" indent="-342900" algn="l" defTabSz="914400" rtl="0" eaLnBrk="1" fontAlgn="base" latinLnBrk="0" hangingPunct="1">
              <a:spcBef>
                <a:spcPct val="20000"/>
              </a:spcBef>
              <a:spcAft>
                <a:spcPct val="0"/>
              </a:spcAft>
              <a:buClr>
                <a:srgbClr val="336699"/>
              </a:buClr>
              <a:buFont typeface="+mj-lt"/>
              <a:buAutoNum type="arabicPeriod"/>
              <a:defRPr lang="en-US" sz="1800" kern="1200" dirty="0" smtClean="0">
                <a:solidFill>
                  <a:schemeClr val="tx1"/>
                </a:solidFill>
                <a:latin typeface="Calibri" pitchFamily="34" charset="0"/>
                <a:ea typeface="+mn-ea"/>
                <a:cs typeface="Calibri"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a:buClr>
                <a:srgbClr val="003300"/>
              </a:buClr>
              <a:buSzPct val="100000"/>
              <a:buFont typeface="+mj-lt"/>
              <a:buAutoNum type="arabicParenR" startAt="2"/>
            </a:pPr>
            <a:r>
              <a:rPr lang="en-CA" dirty="0" smtClean="0"/>
              <a:t>By default, values are aligned at what edge of the column?</a:t>
            </a:r>
            <a:endParaRPr lang="en-CA" sz="2000" dirty="0" smtClean="0"/>
          </a:p>
          <a:p>
            <a:pPr lvl="1">
              <a:buClr>
                <a:srgbClr val="003300"/>
              </a:buClr>
            </a:pPr>
            <a:r>
              <a:rPr lang="en-CA" sz="2000" dirty="0" smtClean="0"/>
              <a:t>left</a:t>
            </a:r>
          </a:p>
          <a:p>
            <a:pPr lvl="1">
              <a:buClr>
                <a:srgbClr val="003300"/>
              </a:buClr>
            </a:pPr>
            <a:r>
              <a:rPr lang="en-CA" sz="2000" dirty="0" smtClean="0"/>
              <a:t>right</a:t>
            </a:r>
          </a:p>
          <a:p>
            <a:pPr lvl="1">
              <a:buClr>
                <a:srgbClr val="003300"/>
              </a:buClr>
            </a:pPr>
            <a:r>
              <a:rPr lang="en-CA" sz="2000" dirty="0" smtClean="0"/>
              <a:t>top</a:t>
            </a:r>
          </a:p>
          <a:p>
            <a:pPr lvl="1">
              <a:buClr>
                <a:srgbClr val="003300"/>
              </a:buClr>
            </a:pPr>
            <a:r>
              <a:rPr lang="en-CA" sz="2000" dirty="0" smtClean="0"/>
              <a:t>bottom</a:t>
            </a:r>
            <a:endParaRPr lang="en-CA" sz="2000" dirty="0"/>
          </a:p>
        </p:txBody>
      </p:sp>
      <p:sp>
        <p:nvSpPr>
          <p:cNvPr id="6" name="Content Placeholder 5"/>
          <p:cNvSpPr txBox="1">
            <a:spLocks/>
          </p:cNvSpPr>
          <p:nvPr/>
        </p:nvSpPr>
        <p:spPr>
          <a:xfrm>
            <a:off x="4686272" y="3429000"/>
            <a:ext cx="4186238" cy="2880320"/>
          </a:xfrm>
          <a:prstGeom prst="rect">
            <a:avLst/>
          </a:prstGeom>
          <a:gradFill flip="none" rotWithShape="1">
            <a:gsLst>
              <a:gs pos="0">
                <a:srgbClr val="DDEBCF"/>
              </a:gs>
              <a:gs pos="50000">
                <a:srgbClr val="9CB86E"/>
              </a:gs>
              <a:gs pos="100000">
                <a:srgbClr val="156B13"/>
              </a:gs>
            </a:gsLst>
            <a:lin ang="2700000" scaled="1"/>
            <a:tileRect/>
          </a:gradFill>
          <a:effectLst>
            <a:outerShdw blurRad="50800" dist="38100" dir="5400000" algn="t" rotWithShape="0">
              <a:prstClr val="black">
                <a:alpha val="40000"/>
              </a:prstClr>
            </a:outerShdw>
          </a:effectLst>
        </p:spPr>
        <p:txBody>
          <a:bodyPr vert="horz" lIns="91440" tIns="45720" rIns="91440" bIns="45720" rtlCol="0">
            <a:noAutofit/>
          </a:bodyPr>
          <a:lstStyle>
            <a:lvl1pPr marL="457200" indent="-457200" algn="l" defTabSz="914400" rtl="0" eaLnBrk="1" fontAlgn="base" latinLnBrk="0" hangingPunct="1">
              <a:spcBef>
                <a:spcPct val="20000"/>
              </a:spcBef>
              <a:spcAft>
                <a:spcPct val="0"/>
              </a:spcAft>
              <a:buClr>
                <a:srgbClr val="336699"/>
              </a:buClr>
              <a:buSzPct val="80000"/>
              <a:buFont typeface="+mj-lt"/>
              <a:buAutoNum type="arabicParenR"/>
              <a:defRPr lang="en-US" sz="2000" kern="1200" dirty="0" smtClean="0">
                <a:solidFill>
                  <a:schemeClr val="tx1"/>
                </a:solidFill>
                <a:latin typeface="Calibri" pitchFamily="34" charset="0"/>
                <a:ea typeface="+mn-ea"/>
                <a:cs typeface="Calibri" pitchFamily="34" charset="0"/>
              </a:defRPr>
            </a:lvl1pPr>
            <a:lvl2pPr marL="914400" indent="-457200" algn="l" defTabSz="914400" rtl="0" eaLnBrk="1" fontAlgn="base" latinLnBrk="0" hangingPunct="1">
              <a:spcBef>
                <a:spcPct val="20000"/>
              </a:spcBef>
              <a:spcAft>
                <a:spcPct val="0"/>
              </a:spcAft>
              <a:buClr>
                <a:srgbClr val="336699"/>
              </a:buClr>
              <a:buFont typeface="+mj-lt"/>
              <a:buAutoNum type="alphaLcPeriod"/>
              <a:defRPr lang="en-US" sz="1800" kern="1200" dirty="0" smtClean="0">
                <a:solidFill>
                  <a:schemeClr val="tx1"/>
                </a:solidFill>
                <a:latin typeface="Calibri" pitchFamily="34" charset="0"/>
                <a:ea typeface="+mn-ea"/>
                <a:cs typeface="Calibri" pitchFamily="34" charset="0"/>
              </a:defRPr>
            </a:lvl2pPr>
            <a:lvl3pPr marL="1257300" indent="-342900" algn="l" defTabSz="914400" rtl="0" eaLnBrk="1" fontAlgn="base" latinLnBrk="0" hangingPunct="1">
              <a:spcBef>
                <a:spcPct val="20000"/>
              </a:spcBef>
              <a:spcAft>
                <a:spcPct val="0"/>
              </a:spcAft>
              <a:buClr>
                <a:srgbClr val="336699"/>
              </a:buClr>
              <a:buFont typeface="+mj-lt"/>
              <a:buAutoNum type="arabicPeriod"/>
              <a:defRPr lang="en-US" sz="1800" kern="1200" dirty="0" smtClean="0">
                <a:solidFill>
                  <a:schemeClr val="tx1"/>
                </a:solidFill>
                <a:latin typeface="Calibri" pitchFamily="34" charset="0"/>
                <a:ea typeface="+mn-ea"/>
                <a:cs typeface="Calibri"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a:buClr>
                <a:srgbClr val="003300"/>
              </a:buClr>
              <a:buSzPct val="100000"/>
              <a:buFont typeface="+mj-lt"/>
              <a:buAutoNum type="arabicParenR" startAt="4"/>
            </a:pPr>
            <a:r>
              <a:rPr lang="en-CA" dirty="0" smtClean="0"/>
              <a:t>Always type this symbol before entering a formula.</a:t>
            </a:r>
          </a:p>
          <a:p>
            <a:pPr lvl="1">
              <a:buClr>
                <a:srgbClr val="003300"/>
              </a:buClr>
            </a:pPr>
            <a:r>
              <a:rPr lang="en-CA" sz="2000" dirty="0" smtClean="0"/>
              <a:t>asterisk (*)</a:t>
            </a:r>
          </a:p>
          <a:p>
            <a:pPr lvl="1">
              <a:buClr>
                <a:srgbClr val="003300"/>
              </a:buClr>
            </a:pPr>
            <a:r>
              <a:rPr lang="en-CA" sz="2000" dirty="0" smtClean="0"/>
              <a:t>plus sign (+)</a:t>
            </a:r>
          </a:p>
          <a:p>
            <a:pPr lvl="1">
              <a:buClr>
                <a:srgbClr val="003300"/>
              </a:buClr>
            </a:pPr>
            <a:r>
              <a:rPr lang="en-CA" sz="2000" dirty="0" smtClean="0"/>
              <a:t>equals sign (=)</a:t>
            </a:r>
          </a:p>
          <a:p>
            <a:pPr lvl="1">
              <a:buClr>
                <a:srgbClr val="003300"/>
              </a:buClr>
            </a:pPr>
            <a:r>
              <a:rPr lang="en-CA" sz="2000" dirty="0" smtClean="0"/>
              <a:t>minus sign (-)</a:t>
            </a:r>
            <a:endParaRPr lang="en-CA" sz="2000" dirty="0"/>
          </a:p>
        </p:txBody>
      </p:sp>
      <p:sp>
        <p:nvSpPr>
          <p:cNvPr id="7" name="TextBox 6"/>
          <p:cNvSpPr txBox="1"/>
          <p:nvPr/>
        </p:nvSpPr>
        <p:spPr>
          <a:xfrm>
            <a:off x="3347864" y="3038068"/>
            <a:ext cx="1266970" cy="318924"/>
          </a:xfrm>
          <a:prstGeom prst="rect">
            <a:avLst/>
          </a:prstGeom>
          <a:solidFill>
            <a:srgbClr val="003300"/>
          </a:solidFill>
          <a:ln>
            <a:solidFill>
              <a:srgbClr val="003300"/>
            </a:solidFill>
          </a:ln>
          <a:effectLst>
            <a:outerShdw blurRad="50800" dist="38100" dir="5400000" algn="t"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chemeClr val="bg1"/>
                </a:solidFill>
              </a:rPr>
              <a:t>Next Question</a:t>
            </a:r>
            <a:endParaRPr lang="en-CA" sz="1600" dirty="0">
              <a:solidFill>
                <a:schemeClr val="bg1"/>
              </a:solidFill>
            </a:endParaRPr>
          </a:p>
        </p:txBody>
      </p:sp>
      <p:sp>
        <p:nvSpPr>
          <p:cNvPr id="8" name="TextBox 7"/>
          <p:cNvSpPr txBox="1"/>
          <p:nvPr/>
        </p:nvSpPr>
        <p:spPr>
          <a:xfrm>
            <a:off x="3348340" y="5990396"/>
            <a:ext cx="1266494" cy="318924"/>
          </a:xfrm>
          <a:prstGeom prst="rect">
            <a:avLst/>
          </a:prstGeom>
          <a:solidFill>
            <a:srgbClr val="003300"/>
          </a:solidFill>
          <a:ln>
            <a:solidFill>
              <a:srgbClr val="003300"/>
            </a:solidFill>
          </a:ln>
          <a:effectLst>
            <a:outerShdw blurRad="50800" dist="38100" dir="5400000" algn="t"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a:solidFill>
                  <a:schemeClr val="bg1"/>
                </a:solidFill>
              </a:rPr>
              <a:t>Next Question</a:t>
            </a:r>
          </a:p>
        </p:txBody>
      </p:sp>
      <p:sp>
        <p:nvSpPr>
          <p:cNvPr id="9" name="TextBox 8"/>
          <p:cNvSpPr txBox="1"/>
          <p:nvPr/>
        </p:nvSpPr>
        <p:spPr>
          <a:xfrm>
            <a:off x="7606015" y="3038068"/>
            <a:ext cx="1266494" cy="318924"/>
          </a:xfrm>
          <a:prstGeom prst="rect">
            <a:avLst/>
          </a:prstGeom>
          <a:solidFill>
            <a:srgbClr val="003300"/>
          </a:solidFill>
          <a:ln>
            <a:solidFill>
              <a:srgbClr val="003300"/>
            </a:solidFill>
          </a:ln>
          <a:effectLst>
            <a:outerShdw blurRad="50800" dist="38100" dir="5400000" algn="t"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chemeClr val="bg1"/>
                </a:solidFill>
              </a:rPr>
              <a:t>Next Question</a:t>
            </a:r>
            <a:endParaRPr lang="en-CA" sz="1600" dirty="0">
              <a:solidFill>
                <a:schemeClr val="bg1"/>
              </a:solidFill>
            </a:endParaRPr>
          </a:p>
        </p:txBody>
      </p:sp>
      <p:sp>
        <p:nvSpPr>
          <p:cNvPr id="10" name="TextBox 9"/>
          <p:cNvSpPr txBox="1"/>
          <p:nvPr/>
        </p:nvSpPr>
        <p:spPr>
          <a:xfrm>
            <a:off x="7606016" y="5990396"/>
            <a:ext cx="1266494" cy="318924"/>
          </a:xfrm>
          <a:prstGeom prst="rect">
            <a:avLst/>
          </a:prstGeom>
          <a:solidFill>
            <a:srgbClr val="003300"/>
          </a:solidFill>
          <a:ln>
            <a:solidFill>
              <a:srgbClr val="003300"/>
            </a:solidFill>
          </a:ln>
          <a:effectLst>
            <a:outerShdw blurRad="50800" dist="38100" dir="5400000" algn="t"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a:solidFill>
                  <a:schemeClr val="bg1"/>
                </a:solidFill>
              </a:rPr>
              <a:t>Next </a:t>
            </a:r>
            <a:r>
              <a:rPr lang="en-CA" sz="1600" dirty="0" smtClean="0">
                <a:solidFill>
                  <a:schemeClr val="bg1"/>
                </a:solidFill>
              </a:rPr>
              <a:t>Slide</a:t>
            </a:r>
            <a:endParaRPr lang="en-CA" sz="1600" dirty="0">
              <a:solidFill>
                <a:schemeClr val="bg1"/>
              </a:solidFill>
            </a:endParaRPr>
          </a:p>
        </p:txBody>
      </p:sp>
      <p:sp>
        <p:nvSpPr>
          <p:cNvPr id="11" name="TextBox 10"/>
          <p:cNvSpPr txBox="1"/>
          <p:nvPr/>
        </p:nvSpPr>
        <p:spPr>
          <a:xfrm>
            <a:off x="3347864" y="2721620"/>
            <a:ext cx="1266970"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Answer</a:t>
            </a:r>
            <a:endParaRPr lang="en-CA" sz="1600" dirty="0">
              <a:solidFill>
                <a:srgbClr val="003300"/>
              </a:solidFill>
            </a:endParaRPr>
          </a:p>
        </p:txBody>
      </p:sp>
      <p:sp>
        <p:nvSpPr>
          <p:cNvPr id="12" name="TextBox 11"/>
          <p:cNvSpPr txBox="1"/>
          <p:nvPr/>
        </p:nvSpPr>
        <p:spPr>
          <a:xfrm>
            <a:off x="3347864" y="5655756"/>
            <a:ext cx="1266970"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Answer</a:t>
            </a:r>
            <a:endParaRPr lang="en-CA" sz="1600" dirty="0">
              <a:solidFill>
                <a:srgbClr val="003300"/>
              </a:solidFill>
            </a:endParaRPr>
          </a:p>
        </p:txBody>
      </p:sp>
      <p:sp>
        <p:nvSpPr>
          <p:cNvPr id="13" name="TextBox 12"/>
          <p:cNvSpPr txBox="1"/>
          <p:nvPr/>
        </p:nvSpPr>
        <p:spPr>
          <a:xfrm>
            <a:off x="7605539" y="2721620"/>
            <a:ext cx="1266970"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Answer</a:t>
            </a:r>
            <a:endParaRPr lang="en-CA" sz="1600" dirty="0">
              <a:solidFill>
                <a:srgbClr val="003300"/>
              </a:solidFill>
            </a:endParaRPr>
          </a:p>
        </p:txBody>
      </p:sp>
      <p:sp>
        <p:nvSpPr>
          <p:cNvPr id="14" name="TextBox 13"/>
          <p:cNvSpPr txBox="1"/>
          <p:nvPr/>
        </p:nvSpPr>
        <p:spPr>
          <a:xfrm>
            <a:off x="7605540" y="5655756"/>
            <a:ext cx="1266970"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Answer</a:t>
            </a:r>
            <a:endParaRPr lang="en-CA" sz="1600" dirty="0">
              <a:solidFill>
                <a:srgbClr val="003300"/>
              </a:solidFill>
            </a:endParaRPr>
          </a:p>
        </p:txBody>
      </p:sp>
    </p:spTree>
    <p:extLst>
      <p:ext uri="{BB962C8B-B14F-4D97-AF65-F5344CB8AC3E}">
        <p14:creationId xmlns:p14="http://schemas.microsoft.com/office/powerpoint/2010/main" val="51792466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 calcmode="lin" valueType="num">
                                      <p:cBhvr>
                                        <p:cTn id="10" dur="2000" fill="hold"/>
                                        <p:tgtEl>
                                          <p:spTgt spid="11"/>
                                        </p:tgtEl>
                                        <p:attrNameLst>
                                          <p:attrName>ppt_w</p:attrName>
                                        </p:attrNameLst>
                                      </p:cBhvr>
                                      <p:tavLst>
                                        <p:tav tm="0">
                                          <p:val>
                                            <p:fltVal val="0"/>
                                          </p:val>
                                        </p:tav>
                                        <p:tav tm="100000">
                                          <p:val>
                                            <p:strVal val="#ppt_w"/>
                                          </p:val>
                                        </p:tav>
                                      </p:tavLst>
                                    </p:anim>
                                    <p:anim calcmode="lin" valueType="num">
                                      <p:cBhvr>
                                        <p:cTn id="11" dur="2000" fill="hold"/>
                                        <p:tgtEl>
                                          <p:spTgt spid="11"/>
                                        </p:tgtEl>
                                        <p:attrNameLst>
                                          <p:attrName>ppt_h</p:attrName>
                                        </p:attrNameLst>
                                      </p:cBhvr>
                                      <p:tavLst>
                                        <p:tav tm="0">
                                          <p:val>
                                            <p:fltVal val="0"/>
                                          </p:val>
                                        </p:tav>
                                        <p:tav tm="100000">
                                          <p:val>
                                            <p:strVal val="#ppt_h"/>
                                          </p:val>
                                        </p:tav>
                                      </p:tavLst>
                                    </p:anim>
                                    <p:animEffect transition="in" filter="fade">
                                      <p:cBhvr>
                                        <p:cTn id="12" dur="2000"/>
                                        <p:tgtEl>
                                          <p:spTgt spid="1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500"/>
                                        <p:tgtEl>
                                          <p:spTgt spid="3">
                                            <p:txEl>
                                              <p:pRg st="2" end="2"/>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500"/>
                                        <p:tgtEl>
                                          <p:spTgt spid="3">
                                            <p:txEl>
                                              <p:pRg st="3" end="3"/>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mph" presetSubtype="0" fill="hold" nodeType="clickEffect">
                                  <p:stCondLst>
                                    <p:cond delay="0"/>
                                  </p:stCondLst>
                                  <p:childTnLst>
                                    <p:animScale>
                                      <p:cBhvr>
                                        <p:cTn id="31" dur="2000" fill="hold"/>
                                        <p:tgtEl>
                                          <p:spTgt spid="3">
                                            <p:txEl>
                                              <p:pRg st="4" end="4"/>
                                            </p:txEl>
                                          </p:spTgt>
                                        </p:tgtEl>
                                      </p:cBhvr>
                                      <p:by x="150000" y="150000"/>
                                    </p:animScale>
                                  </p:childTnLst>
                                </p:cTn>
                              </p:par>
                              <p:par>
                                <p:cTn id="32" presetID="3" presetClass="emph" presetSubtype="2" fill="hold" nodeType="withEffect">
                                  <p:stCondLst>
                                    <p:cond delay="0"/>
                                  </p:stCondLst>
                                  <p:childTnLst>
                                    <p:animClr clrSpc="rgb" dir="cw">
                                      <p:cBhvr override="childStyle">
                                        <p:cTn id="33" dur="2000" fill="hold"/>
                                        <p:tgtEl>
                                          <p:spTgt spid="3">
                                            <p:txEl>
                                              <p:pRg st="4" end="4"/>
                                            </p:txEl>
                                          </p:spTgt>
                                        </p:tgtEl>
                                        <p:attrNameLst>
                                          <p:attrName>style.color</p:attrName>
                                        </p:attrNameLst>
                                      </p:cBhvr>
                                      <p:to>
                                        <a:srgbClr val="00B050"/>
                                      </p:to>
                                    </p:animClr>
                                  </p:childTnLst>
                                </p:cTn>
                              </p:par>
                              <p:par>
                                <p:cTn id="34" presetID="10" presetClass="exit" presetSubtype="0" fill="hold" grpId="1" nodeType="withEffect">
                                  <p:stCondLst>
                                    <p:cond delay="0"/>
                                  </p:stCondLst>
                                  <p:childTnLst>
                                    <p:animEffect transition="out" filter="fade">
                                      <p:cBhvr>
                                        <p:cTn id="35" dur="500"/>
                                        <p:tgtEl>
                                          <p:spTgt spid="11"/>
                                        </p:tgtEl>
                                      </p:cBhvr>
                                    </p:animEffect>
                                    <p:set>
                                      <p:cBhvr>
                                        <p:cTn id="36" dur="1" fill="hold">
                                          <p:stCondLst>
                                            <p:cond delay="499"/>
                                          </p:stCondLst>
                                        </p:cTn>
                                        <p:tgtEl>
                                          <p:spTgt spid="11"/>
                                        </p:tgtEl>
                                        <p:attrNameLst>
                                          <p:attrName>style.visibility</p:attrName>
                                        </p:attrNameLst>
                                      </p:cBhvr>
                                      <p:to>
                                        <p:strVal val="hidden"/>
                                      </p:to>
                                    </p:se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2000" fill="hold"/>
                                        <p:tgtEl>
                                          <p:spTgt spid="7"/>
                                        </p:tgtEl>
                                        <p:attrNameLst>
                                          <p:attrName>ppt_w</p:attrName>
                                        </p:attrNameLst>
                                      </p:cBhvr>
                                      <p:tavLst>
                                        <p:tav tm="0">
                                          <p:val>
                                            <p:fltVal val="0"/>
                                          </p:val>
                                        </p:tav>
                                        <p:tav tm="100000">
                                          <p:val>
                                            <p:strVal val="#ppt_w"/>
                                          </p:val>
                                        </p:tav>
                                      </p:tavLst>
                                    </p:anim>
                                    <p:anim calcmode="lin" valueType="num">
                                      <p:cBhvr>
                                        <p:cTn id="41" dur="2000" fill="hold"/>
                                        <p:tgtEl>
                                          <p:spTgt spid="7"/>
                                        </p:tgtEl>
                                        <p:attrNameLst>
                                          <p:attrName>ppt_h</p:attrName>
                                        </p:attrNameLst>
                                      </p:cBhvr>
                                      <p:tavLst>
                                        <p:tav tm="0">
                                          <p:val>
                                            <p:fltVal val="0"/>
                                          </p:val>
                                        </p:tav>
                                        <p:tav tm="100000">
                                          <p:val>
                                            <p:strVal val="#ppt_h"/>
                                          </p:val>
                                        </p:tav>
                                      </p:tavLst>
                                    </p:anim>
                                    <p:animEffect transition="in" filter="fade">
                                      <p:cBhvr>
                                        <p:cTn id="42" dur="20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grpId="2" nodeType="clickEffect">
                                  <p:stCondLst>
                                    <p:cond delay="0"/>
                                  </p:stCondLst>
                                  <p:childTnLst>
                                    <p:animEffect transition="out" filter="fade">
                                      <p:cBhvr>
                                        <p:cTn id="46" dur="500"/>
                                        <p:tgtEl>
                                          <p:spTgt spid="3">
                                            <p:bg/>
                                          </p:spTgt>
                                        </p:tgtEl>
                                      </p:cBhvr>
                                    </p:animEffect>
                                    <p:set>
                                      <p:cBhvr>
                                        <p:cTn id="47" dur="1" fill="hold">
                                          <p:stCondLst>
                                            <p:cond delay="499"/>
                                          </p:stCondLst>
                                        </p:cTn>
                                        <p:tgtEl>
                                          <p:spTgt spid="3">
                                            <p:bg/>
                                          </p:spTgt>
                                        </p:tgtEl>
                                        <p:attrNameLst>
                                          <p:attrName>style.visibility</p:attrName>
                                        </p:attrNameLst>
                                      </p:cBhvr>
                                      <p:to>
                                        <p:strVal val="hidden"/>
                                      </p:to>
                                    </p:set>
                                  </p:childTnLst>
                                </p:cTn>
                              </p:par>
                              <p:par>
                                <p:cTn id="48" presetID="10" presetClass="exit" presetSubtype="0" fill="hold" grpId="2" nodeType="withEffect">
                                  <p:stCondLst>
                                    <p:cond delay="0"/>
                                  </p:stCondLst>
                                  <p:childTnLst>
                                    <p:animEffect transition="out" filter="fade">
                                      <p:cBhvr>
                                        <p:cTn id="49" dur="500"/>
                                        <p:tgtEl>
                                          <p:spTgt spid="3">
                                            <p:txEl>
                                              <p:pRg st="0" end="0"/>
                                            </p:txEl>
                                          </p:spTgt>
                                        </p:tgtEl>
                                      </p:cBhvr>
                                    </p:animEffect>
                                    <p:set>
                                      <p:cBhvr>
                                        <p:cTn id="50" dur="1" fill="hold">
                                          <p:stCondLst>
                                            <p:cond delay="499"/>
                                          </p:stCondLst>
                                        </p:cTn>
                                        <p:tgtEl>
                                          <p:spTgt spid="3">
                                            <p:txEl>
                                              <p:pRg st="0" end="0"/>
                                            </p:txEl>
                                          </p:spTgt>
                                        </p:tgtEl>
                                        <p:attrNameLst>
                                          <p:attrName>style.visibility</p:attrName>
                                        </p:attrNameLst>
                                      </p:cBhvr>
                                      <p:to>
                                        <p:strVal val="hidden"/>
                                      </p:to>
                                    </p:set>
                                  </p:childTnLst>
                                </p:cTn>
                              </p:par>
                              <p:par>
                                <p:cTn id="51" presetID="10" presetClass="exit" presetSubtype="0" fill="hold" grpId="2" nodeType="withEffect">
                                  <p:stCondLst>
                                    <p:cond delay="0"/>
                                  </p:stCondLst>
                                  <p:childTnLst>
                                    <p:animEffect transition="out" filter="fade">
                                      <p:cBhvr>
                                        <p:cTn id="52" dur="500"/>
                                        <p:tgtEl>
                                          <p:spTgt spid="3">
                                            <p:txEl>
                                              <p:pRg st="1" end="1"/>
                                            </p:txEl>
                                          </p:spTgt>
                                        </p:tgtEl>
                                      </p:cBhvr>
                                    </p:animEffect>
                                    <p:set>
                                      <p:cBhvr>
                                        <p:cTn id="53" dur="1" fill="hold">
                                          <p:stCondLst>
                                            <p:cond delay="499"/>
                                          </p:stCondLst>
                                        </p:cTn>
                                        <p:tgtEl>
                                          <p:spTgt spid="3">
                                            <p:txEl>
                                              <p:pRg st="1" end="1"/>
                                            </p:txEl>
                                          </p:spTgt>
                                        </p:tgtEl>
                                        <p:attrNameLst>
                                          <p:attrName>style.visibility</p:attrName>
                                        </p:attrNameLst>
                                      </p:cBhvr>
                                      <p:to>
                                        <p:strVal val="hidden"/>
                                      </p:to>
                                    </p:set>
                                  </p:childTnLst>
                                </p:cTn>
                              </p:par>
                              <p:par>
                                <p:cTn id="54" presetID="10" presetClass="exit" presetSubtype="0" fill="hold" grpId="2" nodeType="withEffect">
                                  <p:stCondLst>
                                    <p:cond delay="0"/>
                                  </p:stCondLst>
                                  <p:childTnLst>
                                    <p:animEffect transition="out" filter="fade">
                                      <p:cBhvr>
                                        <p:cTn id="55" dur="500"/>
                                        <p:tgtEl>
                                          <p:spTgt spid="3">
                                            <p:txEl>
                                              <p:pRg st="2" end="2"/>
                                            </p:txEl>
                                          </p:spTgt>
                                        </p:tgtEl>
                                      </p:cBhvr>
                                    </p:animEffect>
                                    <p:set>
                                      <p:cBhvr>
                                        <p:cTn id="56" dur="1" fill="hold">
                                          <p:stCondLst>
                                            <p:cond delay="499"/>
                                          </p:stCondLst>
                                        </p:cTn>
                                        <p:tgtEl>
                                          <p:spTgt spid="3">
                                            <p:txEl>
                                              <p:pRg st="2" end="2"/>
                                            </p:txEl>
                                          </p:spTgt>
                                        </p:tgtEl>
                                        <p:attrNameLst>
                                          <p:attrName>style.visibility</p:attrName>
                                        </p:attrNameLst>
                                      </p:cBhvr>
                                      <p:to>
                                        <p:strVal val="hidden"/>
                                      </p:to>
                                    </p:set>
                                  </p:childTnLst>
                                </p:cTn>
                              </p:par>
                              <p:par>
                                <p:cTn id="57" presetID="10" presetClass="exit" presetSubtype="0" fill="hold" grpId="2" nodeType="withEffect">
                                  <p:stCondLst>
                                    <p:cond delay="0"/>
                                  </p:stCondLst>
                                  <p:childTnLst>
                                    <p:animEffect transition="out" filter="fade">
                                      <p:cBhvr>
                                        <p:cTn id="58" dur="500"/>
                                        <p:tgtEl>
                                          <p:spTgt spid="3">
                                            <p:txEl>
                                              <p:pRg st="3" end="3"/>
                                            </p:txEl>
                                          </p:spTgt>
                                        </p:tgtEl>
                                      </p:cBhvr>
                                    </p:animEffect>
                                    <p:set>
                                      <p:cBhvr>
                                        <p:cTn id="59" dur="1" fill="hold">
                                          <p:stCondLst>
                                            <p:cond delay="499"/>
                                          </p:stCondLst>
                                        </p:cTn>
                                        <p:tgtEl>
                                          <p:spTgt spid="3">
                                            <p:txEl>
                                              <p:pRg st="3" end="3"/>
                                            </p:txEl>
                                          </p:spTgt>
                                        </p:tgtEl>
                                        <p:attrNameLst>
                                          <p:attrName>style.visibility</p:attrName>
                                        </p:attrNameLst>
                                      </p:cBhvr>
                                      <p:to>
                                        <p:strVal val="hidden"/>
                                      </p:to>
                                    </p:set>
                                  </p:childTnLst>
                                </p:cTn>
                              </p:par>
                              <p:par>
                                <p:cTn id="60" presetID="10" presetClass="exit" presetSubtype="0" fill="hold" grpId="2" nodeType="withEffect">
                                  <p:stCondLst>
                                    <p:cond delay="0"/>
                                  </p:stCondLst>
                                  <p:childTnLst>
                                    <p:animEffect transition="out" filter="fade">
                                      <p:cBhvr>
                                        <p:cTn id="61" dur="500"/>
                                        <p:tgtEl>
                                          <p:spTgt spid="3">
                                            <p:txEl>
                                              <p:pRg st="4" end="4"/>
                                            </p:txEl>
                                          </p:spTgt>
                                        </p:tgtEl>
                                      </p:cBhvr>
                                    </p:animEffect>
                                    <p:set>
                                      <p:cBhvr>
                                        <p:cTn id="62" dur="1" fill="hold">
                                          <p:stCondLst>
                                            <p:cond delay="499"/>
                                          </p:stCondLst>
                                        </p:cTn>
                                        <p:tgtEl>
                                          <p:spTgt spid="3">
                                            <p:txEl>
                                              <p:pRg st="4" end="4"/>
                                            </p:txEl>
                                          </p:spTgt>
                                        </p:tgtEl>
                                        <p:attrNameLst>
                                          <p:attrName>style.visibility</p:attrName>
                                        </p:attrNameLst>
                                      </p:cBhvr>
                                      <p:to>
                                        <p:strVal val="hidden"/>
                                      </p:to>
                                    </p:set>
                                  </p:childTnLst>
                                </p:cTn>
                              </p:par>
                              <p:par>
                                <p:cTn id="63" presetID="10" presetClass="exit" presetSubtype="0" fill="hold" grpId="1" nodeType="withEffect">
                                  <p:stCondLst>
                                    <p:cond delay="0"/>
                                  </p:stCondLst>
                                  <p:childTnLst>
                                    <p:animEffect transition="out" filter="fade">
                                      <p:cBhvr>
                                        <p:cTn id="64" dur="500"/>
                                        <p:tgtEl>
                                          <p:spTgt spid="7"/>
                                        </p:tgtEl>
                                      </p:cBhvr>
                                    </p:animEffect>
                                    <p:set>
                                      <p:cBhvr>
                                        <p:cTn id="65" dur="1" fill="hold">
                                          <p:stCondLst>
                                            <p:cond delay="499"/>
                                          </p:stCondLst>
                                        </p:cTn>
                                        <p:tgtEl>
                                          <p:spTgt spid="7"/>
                                        </p:tgtEl>
                                        <p:attrNameLst>
                                          <p:attrName>style.visibility</p:attrName>
                                        </p:attrNameLst>
                                      </p:cBhvr>
                                      <p:to>
                                        <p:strVal val="hidden"/>
                                      </p:to>
                                    </p:set>
                                  </p:childTnLst>
                                </p:cTn>
                              </p:par>
                            </p:childTnLst>
                          </p:cTn>
                        </p:par>
                        <p:par>
                          <p:cTn id="66" fill="hold">
                            <p:stCondLst>
                              <p:cond delay="500"/>
                            </p:stCondLst>
                            <p:childTnLst>
                              <p:par>
                                <p:cTn id="67" presetID="10" presetClass="entr" presetSubtype="0" fill="hold" grpId="0" nodeType="afterEffect">
                                  <p:stCondLst>
                                    <p:cond delay="0"/>
                                  </p:stCondLst>
                                  <p:childTnLst>
                                    <p:set>
                                      <p:cBhvr>
                                        <p:cTn id="68" dur="1" fill="hold">
                                          <p:stCondLst>
                                            <p:cond delay="0"/>
                                          </p:stCondLst>
                                        </p:cTn>
                                        <p:tgtEl>
                                          <p:spTgt spid="5">
                                            <p:bg/>
                                          </p:spTgt>
                                        </p:tgtEl>
                                        <p:attrNameLst>
                                          <p:attrName>style.visibility</p:attrName>
                                        </p:attrNameLst>
                                      </p:cBhvr>
                                      <p:to>
                                        <p:strVal val="visible"/>
                                      </p:to>
                                    </p:set>
                                    <p:animEffect transition="in" filter="fade">
                                      <p:cBhvr>
                                        <p:cTn id="69" dur="2000"/>
                                        <p:tgtEl>
                                          <p:spTgt spid="5">
                                            <p:bg/>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5">
                                            <p:txEl>
                                              <p:pRg st="0" end="0"/>
                                            </p:txEl>
                                          </p:spTgt>
                                        </p:tgtEl>
                                        <p:attrNameLst>
                                          <p:attrName>style.visibility</p:attrName>
                                        </p:attrNameLst>
                                      </p:cBhvr>
                                      <p:to>
                                        <p:strVal val="visible"/>
                                      </p:to>
                                    </p:set>
                                    <p:animEffect transition="in" filter="fade">
                                      <p:cBhvr>
                                        <p:cTn id="72" dur="2000"/>
                                        <p:tgtEl>
                                          <p:spTgt spid="5">
                                            <p:txEl>
                                              <p:pRg st="0" end="0"/>
                                            </p:tx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5">
                                            <p:txEl>
                                              <p:pRg st="1" end="1"/>
                                            </p:txEl>
                                          </p:spTgt>
                                        </p:tgtEl>
                                        <p:attrNameLst>
                                          <p:attrName>style.visibility</p:attrName>
                                        </p:attrNameLst>
                                      </p:cBhvr>
                                      <p:to>
                                        <p:strVal val="visible"/>
                                      </p:to>
                                    </p:set>
                                    <p:animEffect transition="in" filter="fade">
                                      <p:cBhvr>
                                        <p:cTn id="75" dur="2000"/>
                                        <p:tgtEl>
                                          <p:spTgt spid="5">
                                            <p:txEl>
                                              <p:pRg st="1" end="1"/>
                                            </p:txEl>
                                          </p:spTgt>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12"/>
                                        </p:tgtEl>
                                        <p:attrNameLst>
                                          <p:attrName>style.visibility</p:attrName>
                                        </p:attrNameLst>
                                      </p:cBhvr>
                                      <p:to>
                                        <p:strVal val="visible"/>
                                      </p:to>
                                    </p:set>
                                    <p:anim calcmode="lin" valueType="num">
                                      <p:cBhvr>
                                        <p:cTn id="78" dur="2000" fill="hold"/>
                                        <p:tgtEl>
                                          <p:spTgt spid="12"/>
                                        </p:tgtEl>
                                        <p:attrNameLst>
                                          <p:attrName>ppt_w</p:attrName>
                                        </p:attrNameLst>
                                      </p:cBhvr>
                                      <p:tavLst>
                                        <p:tav tm="0">
                                          <p:val>
                                            <p:fltVal val="0"/>
                                          </p:val>
                                        </p:tav>
                                        <p:tav tm="100000">
                                          <p:val>
                                            <p:strVal val="#ppt_w"/>
                                          </p:val>
                                        </p:tav>
                                      </p:tavLst>
                                    </p:anim>
                                    <p:anim calcmode="lin" valueType="num">
                                      <p:cBhvr>
                                        <p:cTn id="79" dur="2000" fill="hold"/>
                                        <p:tgtEl>
                                          <p:spTgt spid="12"/>
                                        </p:tgtEl>
                                        <p:attrNameLst>
                                          <p:attrName>ppt_h</p:attrName>
                                        </p:attrNameLst>
                                      </p:cBhvr>
                                      <p:tavLst>
                                        <p:tav tm="0">
                                          <p:val>
                                            <p:fltVal val="0"/>
                                          </p:val>
                                        </p:tav>
                                        <p:tav tm="100000">
                                          <p:val>
                                            <p:strVal val="#ppt_h"/>
                                          </p:val>
                                        </p:tav>
                                      </p:tavLst>
                                    </p:anim>
                                    <p:animEffect transition="in" filter="fade">
                                      <p:cBhvr>
                                        <p:cTn id="80" dur="2000"/>
                                        <p:tgtEl>
                                          <p:spTgt spid="1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5">
                                            <p:txEl>
                                              <p:pRg st="2" end="2"/>
                                            </p:txEl>
                                          </p:spTgt>
                                        </p:tgtEl>
                                        <p:attrNameLst>
                                          <p:attrName>style.visibility</p:attrName>
                                        </p:attrNameLst>
                                      </p:cBhvr>
                                      <p:to>
                                        <p:strVal val="visible"/>
                                      </p:to>
                                    </p:set>
                                    <p:animEffect transition="in" filter="fade">
                                      <p:cBhvr>
                                        <p:cTn id="83" dur="2000"/>
                                        <p:tgtEl>
                                          <p:spTgt spid="5">
                                            <p:txEl>
                                              <p:pRg st="2" end="2"/>
                                            </p:txEl>
                                          </p:spTgt>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5">
                                            <p:txEl>
                                              <p:pRg st="3" end="3"/>
                                            </p:txEl>
                                          </p:spTgt>
                                        </p:tgtEl>
                                        <p:attrNameLst>
                                          <p:attrName>style.visibility</p:attrName>
                                        </p:attrNameLst>
                                      </p:cBhvr>
                                      <p:to>
                                        <p:strVal val="visible"/>
                                      </p:to>
                                    </p:set>
                                    <p:animEffect transition="in" filter="fade">
                                      <p:cBhvr>
                                        <p:cTn id="86" dur="2000"/>
                                        <p:tgtEl>
                                          <p:spTgt spid="5">
                                            <p:txEl>
                                              <p:pRg st="3" end="3"/>
                                            </p:txEl>
                                          </p:spTgt>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5">
                                            <p:txEl>
                                              <p:pRg st="4" end="4"/>
                                            </p:txEl>
                                          </p:spTgt>
                                        </p:tgtEl>
                                        <p:attrNameLst>
                                          <p:attrName>style.visibility</p:attrName>
                                        </p:attrNameLst>
                                      </p:cBhvr>
                                      <p:to>
                                        <p:strVal val="visible"/>
                                      </p:to>
                                    </p:set>
                                    <p:animEffect transition="in" filter="fade">
                                      <p:cBhvr>
                                        <p:cTn id="89" dur="2000"/>
                                        <p:tgtEl>
                                          <p:spTgt spid="5">
                                            <p:txEl>
                                              <p:pRg st="4" end="4"/>
                                            </p:txEl>
                                          </p:spTgt>
                                        </p:tgtEl>
                                      </p:cBhvr>
                                    </p:animEffect>
                                  </p:childTnLst>
                                </p:cTn>
                              </p:par>
                            </p:childTnLst>
                          </p:cTn>
                        </p:par>
                      </p:childTnLst>
                    </p:cTn>
                  </p:par>
                  <p:par>
                    <p:cTn id="90" fill="hold">
                      <p:stCondLst>
                        <p:cond delay="indefinite"/>
                      </p:stCondLst>
                      <p:childTnLst>
                        <p:par>
                          <p:cTn id="91" fill="hold">
                            <p:stCondLst>
                              <p:cond delay="0"/>
                            </p:stCondLst>
                            <p:childTnLst>
                              <p:par>
                                <p:cTn id="92" presetID="6" presetClass="emph" presetSubtype="0" fill="hold" nodeType="clickEffect">
                                  <p:stCondLst>
                                    <p:cond delay="0"/>
                                  </p:stCondLst>
                                  <p:childTnLst>
                                    <p:animScale>
                                      <p:cBhvr>
                                        <p:cTn id="93" dur="2000" fill="hold"/>
                                        <p:tgtEl>
                                          <p:spTgt spid="5">
                                            <p:txEl>
                                              <p:pRg st="2" end="2"/>
                                            </p:txEl>
                                          </p:spTgt>
                                        </p:tgtEl>
                                      </p:cBhvr>
                                      <p:by x="150000" y="150000"/>
                                    </p:animScale>
                                  </p:childTnLst>
                                </p:cTn>
                              </p:par>
                              <p:par>
                                <p:cTn id="94" presetID="3" presetClass="emph" presetSubtype="2" fill="hold" grpId="2" nodeType="withEffect">
                                  <p:stCondLst>
                                    <p:cond delay="0"/>
                                  </p:stCondLst>
                                  <p:childTnLst>
                                    <p:animClr clrSpc="rgb" dir="cw">
                                      <p:cBhvr override="childStyle">
                                        <p:cTn id="95" dur="2000" fill="hold"/>
                                        <p:tgtEl>
                                          <p:spTgt spid="5">
                                            <p:txEl>
                                              <p:pRg st="2" end="2"/>
                                            </p:txEl>
                                          </p:spTgt>
                                        </p:tgtEl>
                                        <p:attrNameLst>
                                          <p:attrName>style.color</p:attrName>
                                        </p:attrNameLst>
                                      </p:cBhvr>
                                      <p:to>
                                        <a:srgbClr val="00B050"/>
                                      </p:to>
                                    </p:animClr>
                                  </p:childTnLst>
                                </p:cTn>
                              </p:par>
                              <p:par>
                                <p:cTn id="96" presetID="10" presetClass="exit" presetSubtype="0" fill="hold" grpId="1" nodeType="withEffect">
                                  <p:stCondLst>
                                    <p:cond delay="0"/>
                                  </p:stCondLst>
                                  <p:childTnLst>
                                    <p:animEffect transition="out" filter="fade">
                                      <p:cBhvr>
                                        <p:cTn id="97" dur="500"/>
                                        <p:tgtEl>
                                          <p:spTgt spid="12"/>
                                        </p:tgtEl>
                                      </p:cBhvr>
                                    </p:animEffect>
                                    <p:set>
                                      <p:cBhvr>
                                        <p:cTn id="98" dur="1" fill="hold">
                                          <p:stCondLst>
                                            <p:cond delay="499"/>
                                          </p:stCondLst>
                                        </p:cTn>
                                        <p:tgtEl>
                                          <p:spTgt spid="12"/>
                                        </p:tgtEl>
                                        <p:attrNameLst>
                                          <p:attrName>style.visibility</p:attrName>
                                        </p:attrNameLst>
                                      </p:cBhvr>
                                      <p:to>
                                        <p:strVal val="hidden"/>
                                      </p:to>
                                    </p:set>
                                  </p:childTnLst>
                                </p:cTn>
                              </p:par>
                            </p:childTnLst>
                          </p:cTn>
                        </p:par>
                        <p:par>
                          <p:cTn id="99" fill="hold">
                            <p:stCondLst>
                              <p:cond delay="2000"/>
                            </p:stCondLst>
                            <p:childTnLst>
                              <p:par>
                                <p:cTn id="100" presetID="53" presetClass="entr" presetSubtype="16" fill="hold" grpId="0" nodeType="afterEffect">
                                  <p:stCondLst>
                                    <p:cond delay="0"/>
                                  </p:stCondLst>
                                  <p:childTnLst>
                                    <p:set>
                                      <p:cBhvr>
                                        <p:cTn id="101" dur="1" fill="hold">
                                          <p:stCondLst>
                                            <p:cond delay="0"/>
                                          </p:stCondLst>
                                        </p:cTn>
                                        <p:tgtEl>
                                          <p:spTgt spid="8"/>
                                        </p:tgtEl>
                                        <p:attrNameLst>
                                          <p:attrName>style.visibility</p:attrName>
                                        </p:attrNameLst>
                                      </p:cBhvr>
                                      <p:to>
                                        <p:strVal val="visible"/>
                                      </p:to>
                                    </p:set>
                                    <p:anim calcmode="lin" valueType="num">
                                      <p:cBhvr>
                                        <p:cTn id="102" dur="2000" fill="hold"/>
                                        <p:tgtEl>
                                          <p:spTgt spid="8"/>
                                        </p:tgtEl>
                                        <p:attrNameLst>
                                          <p:attrName>ppt_w</p:attrName>
                                        </p:attrNameLst>
                                      </p:cBhvr>
                                      <p:tavLst>
                                        <p:tav tm="0">
                                          <p:val>
                                            <p:fltVal val="0"/>
                                          </p:val>
                                        </p:tav>
                                        <p:tav tm="100000">
                                          <p:val>
                                            <p:strVal val="#ppt_w"/>
                                          </p:val>
                                        </p:tav>
                                      </p:tavLst>
                                    </p:anim>
                                    <p:anim calcmode="lin" valueType="num">
                                      <p:cBhvr>
                                        <p:cTn id="103" dur="2000" fill="hold"/>
                                        <p:tgtEl>
                                          <p:spTgt spid="8"/>
                                        </p:tgtEl>
                                        <p:attrNameLst>
                                          <p:attrName>ppt_h</p:attrName>
                                        </p:attrNameLst>
                                      </p:cBhvr>
                                      <p:tavLst>
                                        <p:tav tm="0">
                                          <p:val>
                                            <p:fltVal val="0"/>
                                          </p:val>
                                        </p:tav>
                                        <p:tav tm="100000">
                                          <p:val>
                                            <p:strVal val="#ppt_h"/>
                                          </p:val>
                                        </p:tav>
                                      </p:tavLst>
                                    </p:anim>
                                    <p:animEffect transition="in" filter="fade">
                                      <p:cBhvr>
                                        <p:cTn id="104" dur="2000"/>
                                        <p:tgtEl>
                                          <p:spTgt spid="8"/>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xit" presetSubtype="0" fill="hold" nodeType="clickEffect">
                                  <p:stCondLst>
                                    <p:cond delay="0"/>
                                  </p:stCondLst>
                                  <p:childTnLst>
                                    <p:animEffect transition="out" filter="fade">
                                      <p:cBhvr>
                                        <p:cTn id="108" dur="500"/>
                                        <p:tgtEl>
                                          <p:spTgt spid="5">
                                            <p:txEl>
                                              <p:pRg st="0" end="0"/>
                                            </p:txEl>
                                          </p:spTgt>
                                        </p:tgtEl>
                                      </p:cBhvr>
                                    </p:animEffect>
                                    <p:set>
                                      <p:cBhvr>
                                        <p:cTn id="109" dur="1" fill="hold">
                                          <p:stCondLst>
                                            <p:cond delay="499"/>
                                          </p:stCondLst>
                                        </p:cTn>
                                        <p:tgtEl>
                                          <p:spTgt spid="5">
                                            <p:txEl>
                                              <p:pRg st="0" end="0"/>
                                            </p:txEl>
                                          </p:spTgt>
                                        </p:tgtEl>
                                        <p:attrNameLst>
                                          <p:attrName>style.visibility</p:attrName>
                                        </p:attrNameLst>
                                      </p:cBhvr>
                                      <p:to>
                                        <p:strVal val="hidden"/>
                                      </p:to>
                                    </p:set>
                                  </p:childTnLst>
                                </p:cTn>
                              </p:par>
                              <p:par>
                                <p:cTn id="110" presetID="10" presetClass="exit" presetSubtype="0" fill="hold" nodeType="withEffect">
                                  <p:stCondLst>
                                    <p:cond delay="0"/>
                                  </p:stCondLst>
                                  <p:childTnLst>
                                    <p:animEffect transition="out" filter="fade">
                                      <p:cBhvr>
                                        <p:cTn id="111" dur="500"/>
                                        <p:tgtEl>
                                          <p:spTgt spid="5">
                                            <p:txEl>
                                              <p:pRg st="1" end="1"/>
                                            </p:txEl>
                                          </p:spTgt>
                                        </p:tgtEl>
                                      </p:cBhvr>
                                    </p:animEffect>
                                    <p:set>
                                      <p:cBhvr>
                                        <p:cTn id="112" dur="1" fill="hold">
                                          <p:stCondLst>
                                            <p:cond delay="499"/>
                                          </p:stCondLst>
                                        </p:cTn>
                                        <p:tgtEl>
                                          <p:spTgt spid="5">
                                            <p:txEl>
                                              <p:pRg st="1" end="1"/>
                                            </p:txEl>
                                          </p:spTgt>
                                        </p:tgtEl>
                                        <p:attrNameLst>
                                          <p:attrName>style.visibility</p:attrName>
                                        </p:attrNameLst>
                                      </p:cBhvr>
                                      <p:to>
                                        <p:strVal val="hidden"/>
                                      </p:to>
                                    </p:set>
                                  </p:childTnLst>
                                </p:cTn>
                              </p:par>
                              <p:par>
                                <p:cTn id="113" presetID="10" presetClass="exit" presetSubtype="0" fill="hold" grpId="1" nodeType="withEffect">
                                  <p:stCondLst>
                                    <p:cond delay="0"/>
                                  </p:stCondLst>
                                  <p:childTnLst>
                                    <p:animEffect transition="out" filter="fade">
                                      <p:cBhvr>
                                        <p:cTn id="114" dur="500"/>
                                        <p:tgtEl>
                                          <p:spTgt spid="8"/>
                                        </p:tgtEl>
                                      </p:cBhvr>
                                    </p:animEffect>
                                    <p:set>
                                      <p:cBhvr>
                                        <p:cTn id="115" dur="1" fill="hold">
                                          <p:stCondLst>
                                            <p:cond delay="499"/>
                                          </p:stCondLst>
                                        </p:cTn>
                                        <p:tgtEl>
                                          <p:spTgt spid="8"/>
                                        </p:tgtEl>
                                        <p:attrNameLst>
                                          <p:attrName>style.visibility</p:attrName>
                                        </p:attrNameLst>
                                      </p:cBhvr>
                                      <p:to>
                                        <p:strVal val="hidden"/>
                                      </p:to>
                                    </p:set>
                                  </p:childTnLst>
                                </p:cTn>
                              </p:par>
                              <p:par>
                                <p:cTn id="116" presetID="10" presetClass="exit" presetSubtype="0" fill="hold" nodeType="withEffect">
                                  <p:stCondLst>
                                    <p:cond delay="0"/>
                                  </p:stCondLst>
                                  <p:childTnLst>
                                    <p:animEffect transition="out" filter="fade">
                                      <p:cBhvr>
                                        <p:cTn id="117" dur="500"/>
                                        <p:tgtEl>
                                          <p:spTgt spid="5">
                                            <p:txEl>
                                              <p:pRg st="2" end="2"/>
                                            </p:txEl>
                                          </p:spTgt>
                                        </p:tgtEl>
                                      </p:cBhvr>
                                    </p:animEffect>
                                    <p:set>
                                      <p:cBhvr>
                                        <p:cTn id="118" dur="1" fill="hold">
                                          <p:stCondLst>
                                            <p:cond delay="499"/>
                                          </p:stCondLst>
                                        </p:cTn>
                                        <p:tgtEl>
                                          <p:spTgt spid="5">
                                            <p:txEl>
                                              <p:pRg st="2" end="2"/>
                                            </p:txEl>
                                          </p:spTgt>
                                        </p:tgtEl>
                                        <p:attrNameLst>
                                          <p:attrName>style.visibility</p:attrName>
                                        </p:attrNameLst>
                                      </p:cBhvr>
                                      <p:to>
                                        <p:strVal val="hidden"/>
                                      </p:to>
                                    </p:set>
                                  </p:childTnLst>
                                </p:cTn>
                              </p:par>
                              <p:par>
                                <p:cTn id="119" presetID="10" presetClass="exit" presetSubtype="0" fill="hold" nodeType="withEffect">
                                  <p:stCondLst>
                                    <p:cond delay="0"/>
                                  </p:stCondLst>
                                  <p:childTnLst>
                                    <p:animEffect transition="out" filter="fade">
                                      <p:cBhvr>
                                        <p:cTn id="120" dur="500"/>
                                        <p:tgtEl>
                                          <p:spTgt spid="5">
                                            <p:txEl>
                                              <p:pRg st="3" end="3"/>
                                            </p:txEl>
                                          </p:spTgt>
                                        </p:tgtEl>
                                      </p:cBhvr>
                                    </p:animEffect>
                                    <p:set>
                                      <p:cBhvr>
                                        <p:cTn id="121" dur="1" fill="hold">
                                          <p:stCondLst>
                                            <p:cond delay="499"/>
                                          </p:stCondLst>
                                        </p:cTn>
                                        <p:tgtEl>
                                          <p:spTgt spid="5">
                                            <p:txEl>
                                              <p:pRg st="3" end="3"/>
                                            </p:txEl>
                                          </p:spTgt>
                                        </p:tgtEl>
                                        <p:attrNameLst>
                                          <p:attrName>style.visibility</p:attrName>
                                        </p:attrNameLst>
                                      </p:cBhvr>
                                      <p:to>
                                        <p:strVal val="hidden"/>
                                      </p:to>
                                    </p:set>
                                  </p:childTnLst>
                                </p:cTn>
                              </p:par>
                              <p:par>
                                <p:cTn id="122" presetID="10" presetClass="exit" presetSubtype="0" fill="hold" nodeType="withEffect">
                                  <p:stCondLst>
                                    <p:cond delay="0"/>
                                  </p:stCondLst>
                                  <p:childTnLst>
                                    <p:animEffect transition="out" filter="fade">
                                      <p:cBhvr>
                                        <p:cTn id="123" dur="500"/>
                                        <p:tgtEl>
                                          <p:spTgt spid="5">
                                            <p:txEl>
                                              <p:pRg st="4" end="4"/>
                                            </p:txEl>
                                          </p:spTgt>
                                        </p:tgtEl>
                                      </p:cBhvr>
                                    </p:animEffect>
                                    <p:set>
                                      <p:cBhvr>
                                        <p:cTn id="124" dur="1" fill="hold">
                                          <p:stCondLst>
                                            <p:cond delay="499"/>
                                          </p:stCondLst>
                                        </p:cTn>
                                        <p:tgtEl>
                                          <p:spTgt spid="5">
                                            <p:txEl>
                                              <p:pRg st="4" end="4"/>
                                            </p:txEl>
                                          </p:spTgt>
                                        </p:tgtEl>
                                        <p:attrNameLst>
                                          <p:attrName>style.visibility</p:attrName>
                                        </p:attrNameLst>
                                      </p:cBhvr>
                                      <p:to>
                                        <p:strVal val="hidden"/>
                                      </p:to>
                                    </p:set>
                                  </p:childTnLst>
                                </p:cTn>
                              </p:par>
                              <p:par>
                                <p:cTn id="125" presetID="10" presetClass="exit" presetSubtype="0" fill="hold" grpId="1" nodeType="withEffect">
                                  <p:stCondLst>
                                    <p:cond delay="0"/>
                                  </p:stCondLst>
                                  <p:childTnLst>
                                    <p:animEffect transition="out" filter="fade">
                                      <p:cBhvr>
                                        <p:cTn id="126" dur="500"/>
                                        <p:tgtEl>
                                          <p:spTgt spid="5">
                                            <p:txEl>
                                              <p:pRg st="0" end="0"/>
                                            </p:txEl>
                                          </p:spTgt>
                                        </p:tgtEl>
                                      </p:cBhvr>
                                    </p:animEffect>
                                    <p:set>
                                      <p:cBhvr>
                                        <p:cTn id="127" dur="1" fill="hold">
                                          <p:stCondLst>
                                            <p:cond delay="499"/>
                                          </p:stCondLst>
                                        </p:cTn>
                                        <p:tgtEl>
                                          <p:spTgt spid="5">
                                            <p:txEl>
                                              <p:pRg st="0" end="0"/>
                                            </p:txEl>
                                          </p:spTgt>
                                        </p:tgtEl>
                                        <p:attrNameLst>
                                          <p:attrName>style.visibility</p:attrName>
                                        </p:attrNameLst>
                                      </p:cBhvr>
                                      <p:to>
                                        <p:strVal val="hidden"/>
                                      </p:to>
                                    </p:set>
                                  </p:childTnLst>
                                </p:cTn>
                              </p:par>
                              <p:par>
                                <p:cTn id="128" presetID="10" presetClass="exit" presetSubtype="0" fill="hold" grpId="1" nodeType="withEffect">
                                  <p:stCondLst>
                                    <p:cond delay="0"/>
                                  </p:stCondLst>
                                  <p:childTnLst>
                                    <p:animEffect transition="out" filter="fade">
                                      <p:cBhvr>
                                        <p:cTn id="129" dur="500"/>
                                        <p:tgtEl>
                                          <p:spTgt spid="5">
                                            <p:txEl>
                                              <p:pRg st="1" end="1"/>
                                            </p:txEl>
                                          </p:spTgt>
                                        </p:tgtEl>
                                      </p:cBhvr>
                                    </p:animEffect>
                                    <p:set>
                                      <p:cBhvr>
                                        <p:cTn id="130" dur="1" fill="hold">
                                          <p:stCondLst>
                                            <p:cond delay="499"/>
                                          </p:stCondLst>
                                        </p:cTn>
                                        <p:tgtEl>
                                          <p:spTgt spid="5">
                                            <p:txEl>
                                              <p:pRg st="1" end="1"/>
                                            </p:txEl>
                                          </p:spTgt>
                                        </p:tgtEl>
                                        <p:attrNameLst>
                                          <p:attrName>style.visibility</p:attrName>
                                        </p:attrNameLst>
                                      </p:cBhvr>
                                      <p:to>
                                        <p:strVal val="hidden"/>
                                      </p:to>
                                    </p:set>
                                  </p:childTnLst>
                                </p:cTn>
                              </p:par>
                              <p:par>
                                <p:cTn id="131" presetID="10" presetClass="exit" presetSubtype="0" fill="hold" grpId="1" nodeType="withEffect">
                                  <p:stCondLst>
                                    <p:cond delay="0"/>
                                  </p:stCondLst>
                                  <p:childTnLst>
                                    <p:animEffect transition="out" filter="fade">
                                      <p:cBhvr>
                                        <p:cTn id="132" dur="500"/>
                                        <p:tgtEl>
                                          <p:spTgt spid="5">
                                            <p:txEl>
                                              <p:pRg st="2" end="2"/>
                                            </p:txEl>
                                          </p:spTgt>
                                        </p:tgtEl>
                                      </p:cBhvr>
                                    </p:animEffect>
                                    <p:set>
                                      <p:cBhvr>
                                        <p:cTn id="133" dur="1" fill="hold">
                                          <p:stCondLst>
                                            <p:cond delay="499"/>
                                          </p:stCondLst>
                                        </p:cTn>
                                        <p:tgtEl>
                                          <p:spTgt spid="5">
                                            <p:txEl>
                                              <p:pRg st="2" end="2"/>
                                            </p:txEl>
                                          </p:spTgt>
                                        </p:tgtEl>
                                        <p:attrNameLst>
                                          <p:attrName>style.visibility</p:attrName>
                                        </p:attrNameLst>
                                      </p:cBhvr>
                                      <p:to>
                                        <p:strVal val="hidden"/>
                                      </p:to>
                                    </p:set>
                                  </p:childTnLst>
                                </p:cTn>
                              </p:par>
                              <p:par>
                                <p:cTn id="134" presetID="10" presetClass="exit" presetSubtype="0" fill="hold" grpId="1" nodeType="withEffect">
                                  <p:stCondLst>
                                    <p:cond delay="0"/>
                                  </p:stCondLst>
                                  <p:childTnLst>
                                    <p:animEffect transition="out" filter="fade">
                                      <p:cBhvr>
                                        <p:cTn id="135" dur="500"/>
                                        <p:tgtEl>
                                          <p:spTgt spid="5">
                                            <p:txEl>
                                              <p:pRg st="3" end="3"/>
                                            </p:txEl>
                                          </p:spTgt>
                                        </p:tgtEl>
                                      </p:cBhvr>
                                    </p:animEffect>
                                    <p:set>
                                      <p:cBhvr>
                                        <p:cTn id="136" dur="1" fill="hold">
                                          <p:stCondLst>
                                            <p:cond delay="499"/>
                                          </p:stCondLst>
                                        </p:cTn>
                                        <p:tgtEl>
                                          <p:spTgt spid="5">
                                            <p:txEl>
                                              <p:pRg st="3" end="3"/>
                                            </p:txEl>
                                          </p:spTgt>
                                        </p:tgtEl>
                                        <p:attrNameLst>
                                          <p:attrName>style.visibility</p:attrName>
                                        </p:attrNameLst>
                                      </p:cBhvr>
                                      <p:to>
                                        <p:strVal val="hidden"/>
                                      </p:to>
                                    </p:set>
                                  </p:childTnLst>
                                </p:cTn>
                              </p:par>
                              <p:par>
                                <p:cTn id="137" presetID="10" presetClass="exit" presetSubtype="0" fill="hold" grpId="1" nodeType="withEffect">
                                  <p:stCondLst>
                                    <p:cond delay="0"/>
                                  </p:stCondLst>
                                  <p:childTnLst>
                                    <p:animEffect transition="out" filter="fade">
                                      <p:cBhvr>
                                        <p:cTn id="138" dur="500"/>
                                        <p:tgtEl>
                                          <p:spTgt spid="5">
                                            <p:txEl>
                                              <p:pRg st="4" end="4"/>
                                            </p:txEl>
                                          </p:spTgt>
                                        </p:tgtEl>
                                      </p:cBhvr>
                                    </p:animEffect>
                                    <p:set>
                                      <p:cBhvr>
                                        <p:cTn id="139" dur="1" fill="hold">
                                          <p:stCondLst>
                                            <p:cond delay="499"/>
                                          </p:stCondLst>
                                        </p:cTn>
                                        <p:tgtEl>
                                          <p:spTgt spid="5">
                                            <p:txEl>
                                              <p:pRg st="4" end="4"/>
                                            </p:txEl>
                                          </p:spTgt>
                                        </p:tgtEl>
                                        <p:attrNameLst>
                                          <p:attrName>style.visibility</p:attrName>
                                        </p:attrNameLst>
                                      </p:cBhvr>
                                      <p:to>
                                        <p:strVal val="hidden"/>
                                      </p:to>
                                    </p:set>
                                  </p:childTnLst>
                                </p:cTn>
                              </p:par>
                              <p:par>
                                <p:cTn id="140" presetID="10" presetClass="exit" presetSubtype="0" fill="hold" grpId="1" nodeType="withEffect">
                                  <p:stCondLst>
                                    <p:cond delay="0"/>
                                  </p:stCondLst>
                                  <p:childTnLst>
                                    <p:animEffect transition="out" filter="fade">
                                      <p:cBhvr>
                                        <p:cTn id="141" dur="500"/>
                                        <p:tgtEl>
                                          <p:spTgt spid="5">
                                            <p:bg/>
                                          </p:spTgt>
                                        </p:tgtEl>
                                      </p:cBhvr>
                                    </p:animEffect>
                                    <p:set>
                                      <p:cBhvr>
                                        <p:cTn id="142" dur="1" fill="hold">
                                          <p:stCondLst>
                                            <p:cond delay="499"/>
                                          </p:stCondLst>
                                        </p:cTn>
                                        <p:tgtEl>
                                          <p:spTgt spid="5">
                                            <p:bg/>
                                          </p:spTgt>
                                        </p:tgtEl>
                                        <p:attrNameLst>
                                          <p:attrName>style.visibility</p:attrName>
                                        </p:attrNameLst>
                                      </p:cBhvr>
                                      <p:to>
                                        <p:strVal val="hidden"/>
                                      </p:to>
                                    </p:set>
                                  </p:childTnLst>
                                </p:cTn>
                              </p:par>
                            </p:childTnLst>
                          </p:cTn>
                        </p:par>
                        <p:par>
                          <p:cTn id="143" fill="hold">
                            <p:stCondLst>
                              <p:cond delay="500"/>
                            </p:stCondLst>
                            <p:childTnLst>
                              <p:par>
                                <p:cTn id="144" presetID="10" presetClass="entr" presetSubtype="0" fill="hold" grpId="0" nodeType="afterEffect">
                                  <p:stCondLst>
                                    <p:cond delay="0"/>
                                  </p:stCondLst>
                                  <p:childTnLst>
                                    <p:set>
                                      <p:cBhvr>
                                        <p:cTn id="145" dur="1" fill="hold">
                                          <p:stCondLst>
                                            <p:cond delay="0"/>
                                          </p:stCondLst>
                                        </p:cTn>
                                        <p:tgtEl>
                                          <p:spTgt spid="4">
                                            <p:bg/>
                                          </p:spTgt>
                                        </p:tgtEl>
                                        <p:attrNameLst>
                                          <p:attrName>style.visibility</p:attrName>
                                        </p:attrNameLst>
                                      </p:cBhvr>
                                      <p:to>
                                        <p:strVal val="visible"/>
                                      </p:to>
                                    </p:set>
                                    <p:animEffect transition="in" filter="fade">
                                      <p:cBhvr>
                                        <p:cTn id="146" dur="500"/>
                                        <p:tgtEl>
                                          <p:spTgt spid="4">
                                            <p:bg/>
                                          </p:spTgt>
                                        </p:tgtEl>
                                      </p:cBhvr>
                                    </p:animEffect>
                                  </p:childTnLst>
                                </p:cTn>
                              </p:par>
                              <p:par>
                                <p:cTn id="147" presetID="53" presetClass="entr" presetSubtype="16" fill="hold" grpId="0" nodeType="withEffect">
                                  <p:stCondLst>
                                    <p:cond delay="0"/>
                                  </p:stCondLst>
                                  <p:childTnLst>
                                    <p:set>
                                      <p:cBhvr>
                                        <p:cTn id="148" dur="1" fill="hold">
                                          <p:stCondLst>
                                            <p:cond delay="0"/>
                                          </p:stCondLst>
                                        </p:cTn>
                                        <p:tgtEl>
                                          <p:spTgt spid="13"/>
                                        </p:tgtEl>
                                        <p:attrNameLst>
                                          <p:attrName>style.visibility</p:attrName>
                                        </p:attrNameLst>
                                      </p:cBhvr>
                                      <p:to>
                                        <p:strVal val="visible"/>
                                      </p:to>
                                    </p:set>
                                    <p:anim calcmode="lin" valueType="num">
                                      <p:cBhvr>
                                        <p:cTn id="149" dur="2000" fill="hold"/>
                                        <p:tgtEl>
                                          <p:spTgt spid="13"/>
                                        </p:tgtEl>
                                        <p:attrNameLst>
                                          <p:attrName>ppt_w</p:attrName>
                                        </p:attrNameLst>
                                      </p:cBhvr>
                                      <p:tavLst>
                                        <p:tav tm="0">
                                          <p:val>
                                            <p:fltVal val="0"/>
                                          </p:val>
                                        </p:tav>
                                        <p:tav tm="100000">
                                          <p:val>
                                            <p:strVal val="#ppt_w"/>
                                          </p:val>
                                        </p:tav>
                                      </p:tavLst>
                                    </p:anim>
                                    <p:anim calcmode="lin" valueType="num">
                                      <p:cBhvr>
                                        <p:cTn id="150" dur="2000" fill="hold"/>
                                        <p:tgtEl>
                                          <p:spTgt spid="13"/>
                                        </p:tgtEl>
                                        <p:attrNameLst>
                                          <p:attrName>ppt_h</p:attrName>
                                        </p:attrNameLst>
                                      </p:cBhvr>
                                      <p:tavLst>
                                        <p:tav tm="0">
                                          <p:val>
                                            <p:fltVal val="0"/>
                                          </p:val>
                                        </p:tav>
                                        <p:tav tm="100000">
                                          <p:val>
                                            <p:strVal val="#ppt_h"/>
                                          </p:val>
                                        </p:tav>
                                      </p:tavLst>
                                    </p:anim>
                                    <p:animEffect transition="in" filter="fade">
                                      <p:cBhvr>
                                        <p:cTn id="151" dur="2000"/>
                                        <p:tgtEl>
                                          <p:spTgt spid="13"/>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4">
                                            <p:txEl>
                                              <p:pRg st="0" end="0"/>
                                            </p:txEl>
                                          </p:spTgt>
                                        </p:tgtEl>
                                        <p:attrNameLst>
                                          <p:attrName>style.visibility</p:attrName>
                                        </p:attrNameLst>
                                      </p:cBhvr>
                                      <p:to>
                                        <p:strVal val="visible"/>
                                      </p:to>
                                    </p:set>
                                    <p:animEffect transition="in" filter="fade">
                                      <p:cBhvr>
                                        <p:cTn id="154" dur="500"/>
                                        <p:tgtEl>
                                          <p:spTgt spid="4">
                                            <p:txEl>
                                              <p:pRg st="0" end="0"/>
                                            </p:txEl>
                                          </p:spTgt>
                                        </p:tgtEl>
                                      </p:cBhvr>
                                    </p:animEffect>
                                  </p:childTnLst>
                                </p:cTn>
                              </p:par>
                              <p:par>
                                <p:cTn id="155" presetID="10" presetClass="entr" presetSubtype="0" fill="hold" grpId="0" nodeType="withEffect">
                                  <p:stCondLst>
                                    <p:cond delay="0"/>
                                  </p:stCondLst>
                                  <p:childTnLst>
                                    <p:set>
                                      <p:cBhvr>
                                        <p:cTn id="156" dur="1" fill="hold">
                                          <p:stCondLst>
                                            <p:cond delay="0"/>
                                          </p:stCondLst>
                                        </p:cTn>
                                        <p:tgtEl>
                                          <p:spTgt spid="4">
                                            <p:txEl>
                                              <p:pRg st="1" end="1"/>
                                            </p:txEl>
                                          </p:spTgt>
                                        </p:tgtEl>
                                        <p:attrNameLst>
                                          <p:attrName>style.visibility</p:attrName>
                                        </p:attrNameLst>
                                      </p:cBhvr>
                                      <p:to>
                                        <p:strVal val="visible"/>
                                      </p:to>
                                    </p:set>
                                    <p:animEffect transition="in" filter="fade">
                                      <p:cBhvr>
                                        <p:cTn id="157" dur="500"/>
                                        <p:tgtEl>
                                          <p:spTgt spid="4">
                                            <p:txEl>
                                              <p:pRg st="1" end="1"/>
                                            </p:txEl>
                                          </p:spTgt>
                                        </p:tgtEl>
                                      </p:cBhvr>
                                    </p:animEffect>
                                  </p:childTnLst>
                                </p:cTn>
                              </p:par>
                              <p:par>
                                <p:cTn id="158" presetID="10" presetClass="entr" presetSubtype="0" fill="hold" grpId="0" nodeType="withEffect">
                                  <p:stCondLst>
                                    <p:cond delay="0"/>
                                  </p:stCondLst>
                                  <p:childTnLst>
                                    <p:set>
                                      <p:cBhvr>
                                        <p:cTn id="159" dur="1" fill="hold">
                                          <p:stCondLst>
                                            <p:cond delay="0"/>
                                          </p:stCondLst>
                                        </p:cTn>
                                        <p:tgtEl>
                                          <p:spTgt spid="4">
                                            <p:txEl>
                                              <p:pRg st="2" end="2"/>
                                            </p:txEl>
                                          </p:spTgt>
                                        </p:tgtEl>
                                        <p:attrNameLst>
                                          <p:attrName>style.visibility</p:attrName>
                                        </p:attrNameLst>
                                      </p:cBhvr>
                                      <p:to>
                                        <p:strVal val="visible"/>
                                      </p:to>
                                    </p:set>
                                    <p:animEffect transition="in" filter="fade">
                                      <p:cBhvr>
                                        <p:cTn id="160" dur="500"/>
                                        <p:tgtEl>
                                          <p:spTgt spid="4">
                                            <p:txEl>
                                              <p:pRg st="2" end="2"/>
                                            </p:txEl>
                                          </p:spTgt>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4">
                                            <p:txEl>
                                              <p:pRg st="3" end="3"/>
                                            </p:txEl>
                                          </p:spTgt>
                                        </p:tgtEl>
                                        <p:attrNameLst>
                                          <p:attrName>style.visibility</p:attrName>
                                        </p:attrNameLst>
                                      </p:cBhvr>
                                      <p:to>
                                        <p:strVal val="visible"/>
                                      </p:to>
                                    </p:set>
                                    <p:animEffect transition="in" filter="fade">
                                      <p:cBhvr>
                                        <p:cTn id="163" dur="500"/>
                                        <p:tgtEl>
                                          <p:spTgt spid="4">
                                            <p:txEl>
                                              <p:pRg st="3" end="3"/>
                                            </p:txEl>
                                          </p:spTgt>
                                        </p:tgtEl>
                                      </p:cBhvr>
                                    </p:animEffect>
                                  </p:childTnLst>
                                </p:cTn>
                              </p:par>
                              <p:par>
                                <p:cTn id="164" presetID="10" presetClass="entr" presetSubtype="0" fill="hold" grpId="0" nodeType="withEffect">
                                  <p:stCondLst>
                                    <p:cond delay="0"/>
                                  </p:stCondLst>
                                  <p:childTnLst>
                                    <p:set>
                                      <p:cBhvr>
                                        <p:cTn id="165" dur="1" fill="hold">
                                          <p:stCondLst>
                                            <p:cond delay="0"/>
                                          </p:stCondLst>
                                        </p:cTn>
                                        <p:tgtEl>
                                          <p:spTgt spid="4">
                                            <p:txEl>
                                              <p:pRg st="4" end="4"/>
                                            </p:txEl>
                                          </p:spTgt>
                                        </p:tgtEl>
                                        <p:attrNameLst>
                                          <p:attrName>style.visibility</p:attrName>
                                        </p:attrNameLst>
                                      </p:cBhvr>
                                      <p:to>
                                        <p:strVal val="visible"/>
                                      </p:to>
                                    </p:set>
                                    <p:animEffect transition="in" filter="fade">
                                      <p:cBhvr>
                                        <p:cTn id="166" dur="500"/>
                                        <p:tgtEl>
                                          <p:spTgt spid="4">
                                            <p:txEl>
                                              <p:pRg st="4" end="4"/>
                                            </p:txEl>
                                          </p:spTgt>
                                        </p:tgtEl>
                                      </p:cBhvr>
                                    </p:animEffect>
                                  </p:childTnLst>
                                </p:cTn>
                              </p:par>
                            </p:childTnLst>
                          </p:cTn>
                        </p:par>
                      </p:childTnLst>
                    </p:cTn>
                  </p:par>
                  <p:par>
                    <p:cTn id="167" fill="hold">
                      <p:stCondLst>
                        <p:cond delay="indefinite"/>
                      </p:stCondLst>
                      <p:childTnLst>
                        <p:par>
                          <p:cTn id="168" fill="hold">
                            <p:stCondLst>
                              <p:cond delay="0"/>
                            </p:stCondLst>
                            <p:childTnLst>
                              <p:par>
                                <p:cTn id="169" presetID="6" presetClass="emph" presetSubtype="0" fill="hold" nodeType="clickEffect">
                                  <p:stCondLst>
                                    <p:cond delay="0"/>
                                  </p:stCondLst>
                                  <p:childTnLst>
                                    <p:animScale>
                                      <p:cBhvr>
                                        <p:cTn id="170" dur="2000" fill="hold"/>
                                        <p:tgtEl>
                                          <p:spTgt spid="4">
                                            <p:txEl>
                                              <p:pRg st="1" end="1"/>
                                            </p:txEl>
                                          </p:spTgt>
                                        </p:tgtEl>
                                      </p:cBhvr>
                                      <p:by x="150000" y="150000"/>
                                    </p:animScale>
                                  </p:childTnLst>
                                </p:cTn>
                              </p:par>
                              <p:par>
                                <p:cTn id="171" presetID="3" presetClass="emph" presetSubtype="2" fill="hold" grpId="2" nodeType="withEffect">
                                  <p:stCondLst>
                                    <p:cond delay="0"/>
                                  </p:stCondLst>
                                  <p:childTnLst>
                                    <p:animClr clrSpc="rgb" dir="cw">
                                      <p:cBhvr override="childStyle">
                                        <p:cTn id="172" dur="2000" fill="hold"/>
                                        <p:tgtEl>
                                          <p:spTgt spid="4">
                                            <p:txEl>
                                              <p:pRg st="1" end="1"/>
                                            </p:txEl>
                                          </p:spTgt>
                                        </p:tgtEl>
                                        <p:attrNameLst>
                                          <p:attrName>style.color</p:attrName>
                                        </p:attrNameLst>
                                      </p:cBhvr>
                                      <p:to>
                                        <a:srgbClr val="00B050"/>
                                      </p:to>
                                    </p:animClr>
                                  </p:childTnLst>
                                </p:cTn>
                              </p:par>
                              <p:par>
                                <p:cTn id="173" presetID="10" presetClass="exit" presetSubtype="0" fill="hold" grpId="1" nodeType="withEffect">
                                  <p:stCondLst>
                                    <p:cond delay="0"/>
                                  </p:stCondLst>
                                  <p:childTnLst>
                                    <p:animEffect transition="out" filter="fade">
                                      <p:cBhvr>
                                        <p:cTn id="174" dur="500"/>
                                        <p:tgtEl>
                                          <p:spTgt spid="13"/>
                                        </p:tgtEl>
                                      </p:cBhvr>
                                    </p:animEffect>
                                    <p:set>
                                      <p:cBhvr>
                                        <p:cTn id="175" dur="1" fill="hold">
                                          <p:stCondLst>
                                            <p:cond delay="499"/>
                                          </p:stCondLst>
                                        </p:cTn>
                                        <p:tgtEl>
                                          <p:spTgt spid="13"/>
                                        </p:tgtEl>
                                        <p:attrNameLst>
                                          <p:attrName>style.visibility</p:attrName>
                                        </p:attrNameLst>
                                      </p:cBhvr>
                                      <p:to>
                                        <p:strVal val="hidden"/>
                                      </p:to>
                                    </p:set>
                                  </p:childTnLst>
                                </p:cTn>
                              </p:par>
                            </p:childTnLst>
                          </p:cTn>
                        </p:par>
                        <p:par>
                          <p:cTn id="176" fill="hold">
                            <p:stCondLst>
                              <p:cond delay="2000"/>
                            </p:stCondLst>
                            <p:childTnLst>
                              <p:par>
                                <p:cTn id="177" presetID="53" presetClass="entr" presetSubtype="16" fill="hold" grpId="0" nodeType="afterEffect">
                                  <p:stCondLst>
                                    <p:cond delay="0"/>
                                  </p:stCondLst>
                                  <p:childTnLst>
                                    <p:set>
                                      <p:cBhvr>
                                        <p:cTn id="178" dur="1" fill="hold">
                                          <p:stCondLst>
                                            <p:cond delay="0"/>
                                          </p:stCondLst>
                                        </p:cTn>
                                        <p:tgtEl>
                                          <p:spTgt spid="9"/>
                                        </p:tgtEl>
                                        <p:attrNameLst>
                                          <p:attrName>style.visibility</p:attrName>
                                        </p:attrNameLst>
                                      </p:cBhvr>
                                      <p:to>
                                        <p:strVal val="visible"/>
                                      </p:to>
                                    </p:set>
                                    <p:anim calcmode="lin" valueType="num">
                                      <p:cBhvr>
                                        <p:cTn id="179" dur="2000" fill="hold"/>
                                        <p:tgtEl>
                                          <p:spTgt spid="9"/>
                                        </p:tgtEl>
                                        <p:attrNameLst>
                                          <p:attrName>ppt_w</p:attrName>
                                        </p:attrNameLst>
                                      </p:cBhvr>
                                      <p:tavLst>
                                        <p:tav tm="0">
                                          <p:val>
                                            <p:fltVal val="0"/>
                                          </p:val>
                                        </p:tav>
                                        <p:tav tm="100000">
                                          <p:val>
                                            <p:strVal val="#ppt_w"/>
                                          </p:val>
                                        </p:tav>
                                      </p:tavLst>
                                    </p:anim>
                                    <p:anim calcmode="lin" valueType="num">
                                      <p:cBhvr>
                                        <p:cTn id="180" dur="2000" fill="hold"/>
                                        <p:tgtEl>
                                          <p:spTgt spid="9"/>
                                        </p:tgtEl>
                                        <p:attrNameLst>
                                          <p:attrName>ppt_h</p:attrName>
                                        </p:attrNameLst>
                                      </p:cBhvr>
                                      <p:tavLst>
                                        <p:tav tm="0">
                                          <p:val>
                                            <p:fltVal val="0"/>
                                          </p:val>
                                        </p:tav>
                                        <p:tav tm="100000">
                                          <p:val>
                                            <p:strVal val="#ppt_h"/>
                                          </p:val>
                                        </p:tav>
                                      </p:tavLst>
                                    </p:anim>
                                    <p:animEffect transition="in" filter="fade">
                                      <p:cBhvr>
                                        <p:cTn id="181" dur="2000"/>
                                        <p:tgtEl>
                                          <p:spTgt spid="9"/>
                                        </p:tgtEl>
                                      </p:cBhvr>
                                    </p:animEffect>
                                  </p:childTnLst>
                                </p:cTn>
                              </p:par>
                            </p:childTnLst>
                          </p:cTn>
                        </p:par>
                      </p:childTnLst>
                    </p:cTn>
                  </p:par>
                  <p:par>
                    <p:cTn id="182" fill="hold">
                      <p:stCondLst>
                        <p:cond delay="indefinite"/>
                      </p:stCondLst>
                      <p:childTnLst>
                        <p:par>
                          <p:cTn id="183" fill="hold">
                            <p:stCondLst>
                              <p:cond delay="0"/>
                            </p:stCondLst>
                            <p:childTnLst>
                              <p:par>
                                <p:cTn id="184" presetID="10" presetClass="exit" presetSubtype="0" fill="hold" grpId="1" nodeType="clickEffect">
                                  <p:stCondLst>
                                    <p:cond delay="0"/>
                                  </p:stCondLst>
                                  <p:childTnLst>
                                    <p:animEffect transition="out" filter="fade">
                                      <p:cBhvr>
                                        <p:cTn id="185" dur="500"/>
                                        <p:tgtEl>
                                          <p:spTgt spid="4">
                                            <p:txEl>
                                              <p:pRg st="0" end="0"/>
                                            </p:txEl>
                                          </p:spTgt>
                                        </p:tgtEl>
                                      </p:cBhvr>
                                    </p:animEffect>
                                    <p:set>
                                      <p:cBhvr>
                                        <p:cTn id="186" dur="1" fill="hold">
                                          <p:stCondLst>
                                            <p:cond delay="499"/>
                                          </p:stCondLst>
                                        </p:cTn>
                                        <p:tgtEl>
                                          <p:spTgt spid="4">
                                            <p:txEl>
                                              <p:pRg st="0" end="0"/>
                                            </p:txEl>
                                          </p:spTgt>
                                        </p:tgtEl>
                                        <p:attrNameLst>
                                          <p:attrName>style.visibility</p:attrName>
                                        </p:attrNameLst>
                                      </p:cBhvr>
                                      <p:to>
                                        <p:strVal val="hidden"/>
                                      </p:to>
                                    </p:set>
                                  </p:childTnLst>
                                </p:cTn>
                              </p:par>
                              <p:par>
                                <p:cTn id="187" presetID="10" presetClass="exit" presetSubtype="0" fill="hold" grpId="1" nodeType="withEffect">
                                  <p:stCondLst>
                                    <p:cond delay="0"/>
                                  </p:stCondLst>
                                  <p:childTnLst>
                                    <p:animEffect transition="out" filter="fade">
                                      <p:cBhvr>
                                        <p:cTn id="188" dur="500"/>
                                        <p:tgtEl>
                                          <p:spTgt spid="4">
                                            <p:txEl>
                                              <p:pRg st="1" end="1"/>
                                            </p:txEl>
                                          </p:spTgt>
                                        </p:tgtEl>
                                      </p:cBhvr>
                                    </p:animEffect>
                                    <p:set>
                                      <p:cBhvr>
                                        <p:cTn id="189" dur="1" fill="hold">
                                          <p:stCondLst>
                                            <p:cond delay="499"/>
                                          </p:stCondLst>
                                        </p:cTn>
                                        <p:tgtEl>
                                          <p:spTgt spid="4">
                                            <p:txEl>
                                              <p:pRg st="1" end="1"/>
                                            </p:txEl>
                                          </p:spTgt>
                                        </p:tgtEl>
                                        <p:attrNameLst>
                                          <p:attrName>style.visibility</p:attrName>
                                        </p:attrNameLst>
                                      </p:cBhvr>
                                      <p:to>
                                        <p:strVal val="hidden"/>
                                      </p:to>
                                    </p:set>
                                  </p:childTnLst>
                                </p:cTn>
                              </p:par>
                              <p:par>
                                <p:cTn id="190" presetID="10" presetClass="exit" presetSubtype="0" fill="hold" grpId="1" nodeType="withEffect">
                                  <p:stCondLst>
                                    <p:cond delay="0"/>
                                  </p:stCondLst>
                                  <p:childTnLst>
                                    <p:animEffect transition="out" filter="fade">
                                      <p:cBhvr>
                                        <p:cTn id="191" dur="500"/>
                                        <p:tgtEl>
                                          <p:spTgt spid="4">
                                            <p:txEl>
                                              <p:pRg st="2" end="2"/>
                                            </p:txEl>
                                          </p:spTgt>
                                        </p:tgtEl>
                                      </p:cBhvr>
                                    </p:animEffect>
                                    <p:set>
                                      <p:cBhvr>
                                        <p:cTn id="192" dur="1" fill="hold">
                                          <p:stCondLst>
                                            <p:cond delay="499"/>
                                          </p:stCondLst>
                                        </p:cTn>
                                        <p:tgtEl>
                                          <p:spTgt spid="4">
                                            <p:txEl>
                                              <p:pRg st="2" end="2"/>
                                            </p:txEl>
                                          </p:spTgt>
                                        </p:tgtEl>
                                        <p:attrNameLst>
                                          <p:attrName>style.visibility</p:attrName>
                                        </p:attrNameLst>
                                      </p:cBhvr>
                                      <p:to>
                                        <p:strVal val="hidden"/>
                                      </p:to>
                                    </p:set>
                                  </p:childTnLst>
                                </p:cTn>
                              </p:par>
                              <p:par>
                                <p:cTn id="193" presetID="10" presetClass="exit" presetSubtype="0" fill="hold" grpId="1" nodeType="withEffect">
                                  <p:stCondLst>
                                    <p:cond delay="0"/>
                                  </p:stCondLst>
                                  <p:childTnLst>
                                    <p:animEffect transition="out" filter="fade">
                                      <p:cBhvr>
                                        <p:cTn id="194" dur="500"/>
                                        <p:tgtEl>
                                          <p:spTgt spid="4">
                                            <p:txEl>
                                              <p:pRg st="3" end="3"/>
                                            </p:txEl>
                                          </p:spTgt>
                                        </p:tgtEl>
                                      </p:cBhvr>
                                    </p:animEffect>
                                    <p:set>
                                      <p:cBhvr>
                                        <p:cTn id="195" dur="1" fill="hold">
                                          <p:stCondLst>
                                            <p:cond delay="499"/>
                                          </p:stCondLst>
                                        </p:cTn>
                                        <p:tgtEl>
                                          <p:spTgt spid="4">
                                            <p:txEl>
                                              <p:pRg st="3" end="3"/>
                                            </p:txEl>
                                          </p:spTgt>
                                        </p:tgtEl>
                                        <p:attrNameLst>
                                          <p:attrName>style.visibility</p:attrName>
                                        </p:attrNameLst>
                                      </p:cBhvr>
                                      <p:to>
                                        <p:strVal val="hidden"/>
                                      </p:to>
                                    </p:set>
                                  </p:childTnLst>
                                </p:cTn>
                              </p:par>
                              <p:par>
                                <p:cTn id="196" presetID="10" presetClass="exit" presetSubtype="0" fill="hold" grpId="1" nodeType="withEffect">
                                  <p:stCondLst>
                                    <p:cond delay="0"/>
                                  </p:stCondLst>
                                  <p:childTnLst>
                                    <p:animEffect transition="out" filter="fade">
                                      <p:cBhvr>
                                        <p:cTn id="197" dur="500"/>
                                        <p:tgtEl>
                                          <p:spTgt spid="4">
                                            <p:txEl>
                                              <p:pRg st="4" end="4"/>
                                            </p:txEl>
                                          </p:spTgt>
                                        </p:tgtEl>
                                      </p:cBhvr>
                                    </p:animEffect>
                                    <p:set>
                                      <p:cBhvr>
                                        <p:cTn id="198" dur="1" fill="hold">
                                          <p:stCondLst>
                                            <p:cond delay="499"/>
                                          </p:stCondLst>
                                        </p:cTn>
                                        <p:tgtEl>
                                          <p:spTgt spid="4">
                                            <p:txEl>
                                              <p:pRg st="4" end="4"/>
                                            </p:txEl>
                                          </p:spTgt>
                                        </p:tgtEl>
                                        <p:attrNameLst>
                                          <p:attrName>style.visibility</p:attrName>
                                        </p:attrNameLst>
                                      </p:cBhvr>
                                      <p:to>
                                        <p:strVal val="hidden"/>
                                      </p:to>
                                    </p:set>
                                  </p:childTnLst>
                                </p:cTn>
                              </p:par>
                              <p:par>
                                <p:cTn id="199" presetID="10" presetClass="exit" presetSubtype="0" fill="hold" grpId="1" nodeType="withEffect">
                                  <p:stCondLst>
                                    <p:cond delay="0"/>
                                  </p:stCondLst>
                                  <p:childTnLst>
                                    <p:animEffect transition="out" filter="fade">
                                      <p:cBhvr>
                                        <p:cTn id="200" dur="500"/>
                                        <p:tgtEl>
                                          <p:spTgt spid="9"/>
                                        </p:tgtEl>
                                      </p:cBhvr>
                                    </p:animEffect>
                                    <p:set>
                                      <p:cBhvr>
                                        <p:cTn id="201" dur="1" fill="hold">
                                          <p:stCondLst>
                                            <p:cond delay="499"/>
                                          </p:stCondLst>
                                        </p:cTn>
                                        <p:tgtEl>
                                          <p:spTgt spid="9"/>
                                        </p:tgtEl>
                                        <p:attrNameLst>
                                          <p:attrName>style.visibility</p:attrName>
                                        </p:attrNameLst>
                                      </p:cBhvr>
                                      <p:to>
                                        <p:strVal val="hidden"/>
                                      </p:to>
                                    </p:set>
                                  </p:childTnLst>
                                </p:cTn>
                              </p:par>
                              <p:par>
                                <p:cTn id="202" presetID="10" presetClass="exit" presetSubtype="0" fill="hold" grpId="1" nodeType="withEffect">
                                  <p:stCondLst>
                                    <p:cond delay="0"/>
                                  </p:stCondLst>
                                  <p:childTnLst>
                                    <p:animEffect transition="out" filter="fade">
                                      <p:cBhvr>
                                        <p:cTn id="203" dur="500"/>
                                        <p:tgtEl>
                                          <p:spTgt spid="4">
                                            <p:bg/>
                                          </p:spTgt>
                                        </p:tgtEl>
                                      </p:cBhvr>
                                    </p:animEffect>
                                    <p:set>
                                      <p:cBhvr>
                                        <p:cTn id="204" dur="1" fill="hold">
                                          <p:stCondLst>
                                            <p:cond delay="499"/>
                                          </p:stCondLst>
                                        </p:cTn>
                                        <p:tgtEl>
                                          <p:spTgt spid="4">
                                            <p:bg/>
                                          </p:spTgt>
                                        </p:tgtEl>
                                        <p:attrNameLst>
                                          <p:attrName>style.visibility</p:attrName>
                                        </p:attrNameLst>
                                      </p:cBhvr>
                                      <p:to>
                                        <p:strVal val="hidden"/>
                                      </p:to>
                                    </p:set>
                                  </p:childTnLst>
                                </p:cTn>
                              </p:par>
                            </p:childTnLst>
                          </p:cTn>
                        </p:par>
                        <p:par>
                          <p:cTn id="205" fill="hold">
                            <p:stCondLst>
                              <p:cond delay="500"/>
                            </p:stCondLst>
                            <p:childTnLst>
                              <p:par>
                                <p:cTn id="206" presetID="10" presetClass="entr" presetSubtype="0" fill="hold" grpId="0" nodeType="afterEffect">
                                  <p:stCondLst>
                                    <p:cond delay="0"/>
                                  </p:stCondLst>
                                  <p:childTnLst>
                                    <p:set>
                                      <p:cBhvr>
                                        <p:cTn id="207" dur="1" fill="hold">
                                          <p:stCondLst>
                                            <p:cond delay="0"/>
                                          </p:stCondLst>
                                        </p:cTn>
                                        <p:tgtEl>
                                          <p:spTgt spid="6">
                                            <p:bg/>
                                          </p:spTgt>
                                        </p:tgtEl>
                                        <p:attrNameLst>
                                          <p:attrName>style.visibility</p:attrName>
                                        </p:attrNameLst>
                                      </p:cBhvr>
                                      <p:to>
                                        <p:strVal val="visible"/>
                                      </p:to>
                                    </p:set>
                                    <p:animEffect transition="in" filter="fade">
                                      <p:cBhvr>
                                        <p:cTn id="208" dur="500"/>
                                        <p:tgtEl>
                                          <p:spTgt spid="6">
                                            <p:bg/>
                                          </p:spTgt>
                                        </p:tgtEl>
                                      </p:cBhvr>
                                    </p:animEffect>
                                  </p:childTnLst>
                                </p:cTn>
                              </p:par>
                              <p:par>
                                <p:cTn id="209" presetID="10" presetClass="entr" presetSubtype="0" fill="hold" grpId="0" nodeType="withEffect">
                                  <p:stCondLst>
                                    <p:cond delay="0"/>
                                  </p:stCondLst>
                                  <p:childTnLst>
                                    <p:set>
                                      <p:cBhvr>
                                        <p:cTn id="210" dur="1" fill="hold">
                                          <p:stCondLst>
                                            <p:cond delay="0"/>
                                          </p:stCondLst>
                                        </p:cTn>
                                        <p:tgtEl>
                                          <p:spTgt spid="6">
                                            <p:txEl>
                                              <p:pRg st="0" end="0"/>
                                            </p:txEl>
                                          </p:spTgt>
                                        </p:tgtEl>
                                        <p:attrNameLst>
                                          <p:attrName>style.visibility</p:attrName>
                                        </p:attrNameLst>
                                      </p:cBhvr>
                                      <p:to>
                                        <p:strVal val="visible"/>
                                      </p:to>
                                    </p:set>
                                    <p:animEffect transition="in" filter="fade">
                                      <p:cBhvr>
                                        <p:cTn id="211" dur="500"/>
                                        <p:tgtEl>
                                          <p:spTgt spid="6">
                                            <p:txEl>
                                              <p:pRg st="0" end="0"/>
                                            </p:txEl>
                                          </p:spTgt>
                                        </p:tgtEl>
                                      </p:cBhvr>
                                    </p:animEffect>
                                  </p:childTnLst>
                                </p:cTn>
                              </p:par>
                              <p:par>
                                <p:cTn id="212" presetID="53" presetClass="entr" presetSubtype="16" fill="hold" grpId="0" nodeType="withEffect">
                                  <p:stCondLst>
                                    <p:cond delay="0"/>
                                  </p:stCondLst>
                                  <p:childTnLst>
                                    <p:set>
                                      <p:cBhvr>
                                        <p:cTn id="213" dur="1" fill="hold">
                                          <p:stCondLst>
                                            <p:cond delay="0"/>
                                          </p:stCondLst>
                                        </p:cTn>
                                        <p:tgtEl>
                                          <p:spTgt spid="14"/>
                                        </p:tgtEl>
                                        <p:attrNameLst>
                                          <p:attrName>style.visibility</p:attrName>
                                        </p:attrNameLst>
                                      </p:cBhvr>
                                      <p:to>
                                        <p:strVal val="visible"/>
                                      </p:to>
                                    </p:set>
                                    <p:anim calcmode="lin" valueType="num">
                                      <p:cBhvr>
                                        <p:cTn id="214" dur="2000" fill="hold"/>
                                        <p:tgtEl>
                                          <p:spTgt spid="14"/>
                                        </p:tgtEl>
                                        <p:attrNameLst>
                                          <p:attrName>ppt_w</p:attrName>
                                        </p:attrNameLst>
                                      </p:cBhvr>
                                      <p:tavLst>
                                        <p:tav tm="0">
                                          <p:val>
                                            <p:fltVal val="0"/>
                                          </p:val>
                                        </p:tav>
                                        <p:tav tm="100000">
                                          <p:val>
                                            <p:strVal val="#ppt_w"/>
                                          </p:val>
                                        </p:tav>
                                      </p:tavLst>
                                    </p:anim>
                                    <p:anim calcmode="lin" valueType="num">
                                      <p:cBhvr>
                                        <p:cTn id="215" dur="2000" fill="hold"/>
                                        <p:tgtEl>
                                          <p:spTgt spid="14"/>
                                        </p:tgtEl>
                                        <p:attrNameLst>
                                          <p:attrName>ppt_h</p:attrName>
                                        </p:attrNameLst>
                                      </p:cBhvr>
                                      <p:tavLst>
                                        <p:tav tm="0">
                                          <p:val>
                                            <p:fltVal val="0"/>
                                          </p:val>
                                        </p:tav>
                                        <p:tav tm="100000">
                                          <p:val>
                                            <p:strVal val="#ppt_h"/>
                                          </p:val>
                                        </p:tav>
                                      </p:tavLst>
                                    </p:anim>
                                    <p:animEffect transition="in" filter="fade">
                                      <p:cBhvr>
                                        <p:cTn id="216" dur="2000"/>
                                        <p:tgtEl>
                                          <p:spTgt spid="14"/>
                                        </p:tgtEl>
                                      </p:cBhvr>
                                    </p:animEffect>
                                  </p:childTnLst>
                                </p:cTn>
                              </p:par>
                              <p:par>
                                <p:cTn id="217" presetID="10" presetClass="entr" presetSubtype="0" fill="hold" grpId="0" nodeType="withEffect">
                                  <p:stCondLst>
                                    <p:cond delay="0"/>
                                  </p:stCondLst>
                                  <p:childTnLst>
                                    <p:set>
                                      <p:cBhvr>
                                        <p:cTn id="218" dur="1" fill="hold">
                                          <p:stCondLst>
                                            <p:cond delay="0"/>
                                          </p:stCondLst>
                                        </p:cTn>
                                        <p:tgtEl>
                                          <p:spTgt spid="6">
                                            <p:txEl>
                                              <p:pRg st="1" end="1"/>
                                            </p:txEl>
                                          </p:spTgt>
                                        </p:tgtEl>
                                        <p:attrNameLst>
                                          <p:attrName>style.visibility</p:attrName>
                                        </p:attrNameLst>
                                      </p:cBhvr>
                                      <p:to>
                                        <p:strVal val="visible"/>
                                      </p:to>
                                    </p:set>
                                    <p:animEffect transition="in" filter="fade">
                                      <p:cBhvr>
                                        <p:cTn id="219" dur="500"/>
                                        <p:tgtEl>
                                          <p:spTgt spid="6">
                                            <p:txEl>
                                              <p:pRg st="1" end="1"/>
                                            </p:txEl>
                                          </p:spTgt>
                                        </p:tgtEl>
                                      </p:cBhvr>
                                    </p:animEffect>
                                  </p:childTnLst>
                                </p:cTn>
                              </p:par>
                              <p:par>
                                <p:cTn id="220" presetID="10" presetClass="entr" presetSubtype="0" fill="hold" grpId="0" nodeType="withEffect">
                                  <p:stCondLst>
                                    <p:cond delay="0"/>
                                  </p:stCondLst>
                                  <p:childTnLst>
                                    <p:set>
                                      <p:cBhvr>
                                        <p:cTn id="221" dur="1" fill="hold">
                                          <p:stCondLst>
                                            <p:cond delay="0"/>
                                          </p:stCondLst>
                                        </p:cTn>
                                        <p:tgtEl>
                                          <p:spTgt spid="6">
                                            <p:txEl>
                                              <p:pRg st="2" end="2"/>
                                            </p:txEl>
                                          </p:spTgt>
                                        </p:tgtEl>
                                        <p:attrNameLst>
                                          <p:attrName>style.visibility</p:attrName>
                                        </p:attrNameLst>
                                      </p:cBhvr>
                                      <p:to>
                                        <p:strVal val="visible"/>
                                      </p:to>
                                    </p:set>
                                    <p:animEffect transition="in" filter="fade">
                                      <p:cBhvr>
                                        <p:cTn id="222" dur="500"/>
                                        <p:tgtEl>
                                          <p:spTgt spid="6">
                                            <p:txEl>
                                              <p:pRg st="2" end="2"/>
                                            </p:txEl>
                                          </p:spTgt>
                                        </p:tgtEl>
                                      </p:cBhvr>
                                    </p:animEffect>
                                  </p:childTnLst>
                                </p:cTn>
                              </p:par>
                              <p:par>
                                <p:cTn id="223" presetID="10" presetClass="entr" presetSubtype="0" fill="hold" grpId="0" nodeType="withEffect">
                                  <p:stCondLst>
                                    <p:cond delay="0"/>
                                  </p:stCondLst>
                                  <p:childTnLst>
                                    <p:set>
                                      <p:cBhvr>
                                        <p:cTn id="224" dur="1" fill="hold">
                                          <p:stCondLst>
                                            <p:cond delay="0"/>
                                          </p:stCondLst>
                                        </p:cTn>
                                        <p:tgtEl>
                                          <p:spTgt spid="6">
                                            <p:txEl>
                                              <p:pRg st="3" end="3"/>
                                            </p:txEl>
                                          </p:spTgt>
                                        </p:tgtEl>
                                        <p:attrNameLst>
                                          <p:attrName>style.visibility</p:attrName>
                                        </p:attrNameLst>
                                      </p:cBhvr>
                                      <p:to>
                                        <p:strVal val="visible"/>
                                      </p:to>
                                    </p:set>
                                    <p:animEffect transition="in" filter="fade">
                                      <p:cBhvr>
                                        <p:cTn id="225" dur="500"/>
                                        <p:tgtEl>
                                          <p:spTgt spid="6">
                                            <p:txEl>
                                              <p:pRg st="3" end="3"/>
                                            </p:txEl>
                                          </p:spTgt>
                                        </p:tgtEl>
                                      </p:cBhvr>
                                    </p:animEffect>
                                  </p:childTnLst>
                                </p:cTn>
                              </p:par>
                              <p:par>
                                <p:cTn id="226" presetID="10" presetClass="entr" presetSubtype="0" fill="hold" grpId="0" nodeType="withEffect">
                                  <p:stCondLst>
                                    <p:cond delay="0"/>
                                  </p:stCondLst>
                                  <p:childTnLst>
                                    <p:set>
                                      <p:cBhvr>
                                        <p:cTn id="227" dur="1" fill="hold">
                                          <p:stCondLst>
                                            <p:cond delay="0"/>
                                          </p:stCondLst>
                                        </p:cTn>
                                        <p:tgtEl>
                                          <p:spTgt spid="6">
                                            <p:txEl>
                                              <p:pRg st="4" end="4"/>
                                            </p:txEl>
                                          </p:spTgt>
                                        </p:tgtEl>
                                        <p:attrNameLst>
                                          <p:attrName>style.visibility</p:attrName>
                                        </p:attrNameLst>
                                      </p:cBhvr>
                                      <p:to>
                                        <p:strVal val="visible"/>
                                      </p:to>
                                    </p:set>
                                    <p:animEffect transition="in" filter="fade">
                                      <p:cBhvr>
                                        <p:cTn id="228" dur="500"/>
                                        <p:tgtEl>
                                          <p:spTgt spid="6">
                                            <p:txEl>
                                              <p:pRg st="4" end="4"/>
                                            </p:txEl>
                                          </p:spTgt>
                                        </p:tgtEl>
                                      </p:cBhvr>
                                    </p:animEffect>
                                  </p:childTnLst>
                                </p:cTn>
                              </p:par>
                            </p:childTnLst>
                          </p:cTn>
                        </p:par>
                      </p:childTnLst>
                    </p:cTn>
                  </p:par>
                  <p:par>
                    <p:cTn id="229" fill="hold">
                      <p:stCondLst>
                        <p:cond delay="indefinite"/>
                      </p:stCondLst>
                      <p:childTnLst>
                        <p:par>
                          <p:cTn id="230" fill="hold">
                            <p:stCondLst>
                              <p:cond delay="0"/>
                            </p:stCondLst>
                            <p:childTnLst>
                              <p:par>
                                <p:cTn id="231" presetID="6" presetClass="emph" presetSubtype="0" fill="hold" nodeType="clickEffect">
                                  <p:stCondLst>
                                    <p:cond delay="0"/>
                                  </p:stCondLst>
                                  <p:childTnLst>
                                    <p:animScale>
                                      <p:cBhvr>
                                        <p:cTn id="232" dur="2000" fill="hold"/>
                                        <p:tgtEl>
                                          <p:spTgt spid="6">
                                            <p:txEl>
                                              <p:pRg st="3" end="3"/>
                                            </p:txEl>
                                          </p:spTgt>
                                        </p:tgtEl>
                                      </p:cBhvr>
                                      <p:by x="150000" y="150000"/>
                                    </p:animScale>
                                  </p:childTnLst>
                                </p:cTn>
                              </p:par>
                              <p:par>
                                <p:cTn id="233" presetID="3" presetClass="emph" presetSubtype="2" fill="hold" grpId="1" nodeType="withEffect">
                                  <p:stCondLst>
                                    <p:cond delay="0"/>
                                  </p:stCondLst>
                                  <p:childTnLst>
                                    <p:animClr clrSpc="rgb" dir="cw">
                                      <p:cBhvr override="childStyle">
                                        <p:cTn id="234" dur="2000" fill="hold"/>
                                        <p:tgtEl>
                                          <p:spTgt spid="6">
                                            <p:txEl>
                                              <p:pRg st="3" end="3"/>
                                            </p:txEl>
                                          </p:spTgt>
                                        </p:tgtEl>
                                        <p:attrNameLst>
                                          <p:attrName>style.color</p:attrName>
                                        </p:attrNameLst>
                                      </p:cBhvr>
                                      <p:to>
                                        <a:srgbClr val="00B050"/>
                                      </p:to>
                                    </p:animClr>
                                  </p:childTnLst>
                                </p:cTn>
                              </p:par>
                              <p:par>
                                <p:cTn id="235" presetID="10" presetClass="exit" presetSubtype="0" fill="hold" grpId="1" nodeType="withEffect">
                                  <p:stCondLst>
                                    <p:cond delay="0"/>
                                  </p:stCondLst>
                                  <p:childTnLst>
                                    <p:animEffect transition="out" filter="fade">
                                      <p:cBhvr>
                                        <p:cTn id="236" dur="500"/>
                                        <p:tgtEl>
                                          <p:spTgt spid="14"/>
                                        </p:tgtEl>
                                      </p:cBhvr>
                                    </p:animEffect>
                                    <p:set>
                                      <p:cBhvr>
                                        <p:cTn id="237" dur="1" fill="hold">
                                          <p:stCondLst>
                                            <p:cond delay="499"/>
                                          </p:stCondLst>
                                        </p:cTn>
                                        <p:tgtEl>
                                          <p:spTgt spid="14"/>
                                        </p:tgtEl>
                                        <p:attrNameLst>
                                          <p:attrName>style.visibility</p:attrName>
                                        </p:attrNameLst>
                                      </p:cBhvr>
                                      <p:to>
                                        <p:strVal val="hidden"/>
                                      </p:to>
                                    </p:set>
                                  </p:childTnLst>
                                </p:cTn>
                              </p:par>
                            </p:childTnLst>
                          </p:cTn>
                        </p:par>
                        <p:par>
                          <p:cTn id="238" fill="hold">
                            <p:stCondLst>
                              <p:cond delay="2000"/>
                            </p:stCondLst>
                            <p:childTnLst>
                              <p:par>
                                <p:cTn id="239" presetID="53" presetClass="entr" presetSubtype="16" fill="hold" grpId="0" nodeType="afterEffect">
                                  <p:stCondLst>
                                    <p:cond delay="0"/>
                                  </p:stCondLst>
                                  <p:childTnLst>
                                    <p:set>
                                      <p:cBhvr>
                                        <p:cTn id="240" dur="1" fill="hold">
                                          <p:stCondLst>
                                            <p:cond delay="0"/>
                                          </p:stCondLst>
                                        </p:cTn>
                                        <p:tgtEl>
                                          <p:spTgt spid="10"/>
                                        </p:tgtEl>
                                        <p:attrNameLst>
                                          <p:attrName>style.visibility</p:attrName>
                                        </p:attrNameLst>
                                      </p:cBhvr>
                                      <p:to>
                                        <p:strVal val="visible"/>
                                      </p:to>
                                    </p:set>
                                    <p:anim calcmode="lin" valueType="num">
                                      <p:cBhvr>
                                        <p:cTn id="241" dur="2000" fill="hold"/>
                                        <p:tgtEl>
                                          <p:spTgt spid="10"/>
                                        </p:tgtEl>
                                        <p:attrNameLst>
                                          <p:attrName>ppt_w</p:attrName>
                                        </p:attrNameLst>
                                      </p:cBhvr>
                                      <p:tavLst>
                                        <p:tav tm="0">
                                          <p:val>
                                            <p:fltVal val="0"/>
                                          </p:val>
                                        </p:tav>
                                        <p:tav tm="100000">
                                          <p:val>
                                            <p:strVal val="#ppt_w"/>
                                          </p:val>
                                        </p:tav>
                                      </p:tavLst>
                                    </p:anim>
                                    <p:anim calcmode="lin" valueType="num">
                                      <p:cBhvr>
                                        <p:cTn id="242" dur="2000" fill="hold"/>
                                        <p:tgtEl>
                                          <p:spTgt spid="10"/>
                                        </p:tgtEl>
                                        <p:attrNameLst>
                                          <p:attrName>ppt_h</p:attrName>
                                        </p:attrNameLst>
                                      </p:cBhvr>
                                      <p:tavLst>
                                        <p:tav tm="0">
                                          <p:val>
                                            <p:fltVal val="0"/>
                                          </p:val>
                                        </p:tav>
                                        <p:tav tm="100000">
                                          <p:val>
                                            <p:strVal val="#ppt_h"/>
                                          </p:val>
                                        </p:tav>
                                      </p:tavLst>
                                    </p:anim>
                                    <p:animEffect transition="in" filter="fade">
                                      <p:cBhvr>
                                        <p:cTn id="24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3" grpId="2" uiExpand="1" build="p" animBg="1"/>
      <p:bldP spid="4" grpId="0" uiExpand="1" build="p" animBg="1"/>
      <p:bldP spid="4" grpId="1" uiExpand="1" build="p" animBg="1"/>
      <p:bldP spid="4" grpId="2" uiExpand="1" build="allAtOnce"/>
      <p:bldP spid="5" grpId="0" uiExpand="1" build="allAtOnce" animBg="1"/>
      <p:bldP spid="5" grpId="1" build="allAtOnce" animBg="1"/>
      <p:bldP spid="5" grpId="2" uiExpand="1" build="allAtOnce"/>
      <p:bldP spid="6" grpId="0" uiExpand="1" build="allAtOnce" animBg="1"/>
      <p:bldP spid="6" grpId="1" uiExpand="1" build="allAtOnce"/>
      <p:bldP spid="7" grpId="0" animBg="1"/>
      <p:bldP spid="7" grpId="1" animBg="1"/>
      <p:bldP spid="8" grpId="0" animBg="1"/>
      <p:bldP spid="8" grpId="1" animBg="1"/>
      <p:bldP spid="9" grpId="0" animBg="1"/>
      <p:bldP spid="9" grpId="1" uiExpand="1" animBg="1"/>
      <p:bldP spid="10" grpId="0" animBg="1"/>
      <p:bldP spid="11" grpId="0" uiExpand="1" animBg="1"/>
      <p:bldP spid="11" grpId="1" animBg="1"/>
      <p:bldP spid="12" grpId="0" uiExpand="1" animBg="1"/>
      <p:bldP spid="12" grpId="1" animBg="1"/>
      <p:bldP spid="13" grpId="0" uiExpand="1" animBg="1"/>
      <p:bldP spid="13" grpId="1" animBg="1"/>
      <p:bldP spid="14" grpId="0" uiExpand="1" animBg="1"/>
      <p:bldP spid="14"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Calibri" pitchFamily="34" charset="0"/>
                <a:cs typeface="Calibri" pitchFamily="34" charset="0"/>
              </a:rPr>
              <a:t>Use the SUM </a:t>
            </a:r>
            <a:r>
              <a:rPr lang="en-CA" dirty="0" smtClean="0">
                <a:latin typeface="Calibri" pitchFamily="34" charset="0"/>
                <a:cs typeface="Calibri" pitchFamily="34" charset="0"/>
              </a:rPr>
              <a:t>Function</a:t>
            </a:r>
            <a:endParaRPr lang="en-CA" dirty="0"/>
          </a:p>
        </p:txBody>
      </p:sp>
      <p:sp>
        <p:nvSpPr>
          <p:cNvPr id="3" name="Content Placeholder 2"/>
          <p:cNvSpPr>
            <a:spLocks noGrp="1"/>
          </p:cNvSpPr>
          <p:nvPr>
            <p:ph idx="1"/>
          </p:nvPr>
        </p:nvSpPr>
        <p:spPr>
          <a:xfrm>
            <a:off x="304801" y="1143000"/>
            <a:ext cx="4079296" cy="5410200"/>
          </a:xfrm>
        </p:spPr>
        <p:txBody>
          <a:bodyPr/>
          <a:lstStyle/>
          <a:p>
            <a:pPr marL="0" indent="0">
              <a:buNone/>
            </a:pPr>
            <a:r>
              <a:rPr lang="en-CA" b="1" dirty="0" smtClean="0"/>
              <a:t>To enter the SUM function:</a:t>
            </a:r>
          </a:p>
          <a:p>
            <a:pPr marL="457200" indent="-457200">
              <a:buFont typeface="+mj-lt"/>
              <a:buAutoNum type="arabicPeriod"/>
            </a:pPr>
            <a:r>
              <a:rPr lang="en-CA" sz="2000" dirty="0"/>
              <a:t>Activate the cell in which you want the result placed</a:t>
            </a:r>
            <a:r>
              <a:rPr lang="en-CA" sz="2000" dirty="0" smtClean="0"/>
              <a:t>.</a:t>
            </a:r>
            <a:endParaRPr lang="en-CA" sz="2000" dirty="0"/>
          </a:p>
          <a:p>
            <a:pPr marL="457200" indent="-457200">
              <a:buFont typeface="+mj-lt"/>
              <a:buAutoNum type="arabicPeriod"/>
            </a:pPr>
            <a:r>
              <a:rPr lang="en-CA" sz="2000" dirty="0" smtClean="0"/>
              <a:t>Click </a:t>
            </a:r>
            <a:r>
              <a:rPr lang="en-CA" sz="2000" dirty="0"/>
              <a:t>the </a:t>
            </a:r>
            <a:r>
              <a:rPr lang="en-CA" sz="2000" dirty="0" smtClean="0"/>
              <a:t>AutoSum button in the Editing group on the Home tab.</a:t>
            </a:r>
            <a:endParaRPr lang="en-CA" sz="2000" dirty="0"/>
          </a:p>
          <a:p>
            <a:pPr marL="457200" indent="-457200">
              <a:buFont typeface="+mj-lt"/>
              <a:buAutoNum type="arabicPeriod"/>
            </a:pPr>
            <a:r>
              <a:rPr lang="en-CA" sz="2000" dirty="0" smtClean="0"/>
              <a:t>Press Enter, or drag to select the correct range and press then Enter.</a:t>
            </a:r>
          </a:p>
          <a:p>
            <a:pPr marL="0" indent="0">
              <a:buNone/>
            </a:pPr>
            <a:r>
              <a:rPr lang="en-CA" sz="2000" dirty="0" smtClean="0"/>
              <a:t>OR</a:t>
            </a:r>
          </a:p>
          <a:p>
            <a:pPr marL="457200" indent="-457200">
              <a:buFont typeface="+mj-lt"/>
              <a:buAutoNum type="arabicPeriod"/>
            </a:pPr>
            <a:r>
              <a:rPr lang="en-CA" sz="2000" dirty="0" smtClean="0"/>
              <a:t>Drag to select the range of cells to be summed, including the result cell.</a:t>
            </a:r>
          </a:p>
          <a:p>
            <a:pPr marL="457200" indent="-457200">
              <a:buFont typeface="+mj-lt"/>
              <a:buAutoNum type="arabicPeriod"/>
            </a:pPr>
            <a:r>
              <a:rPr lang="en-CA" sz="2000" dirty="0" smtClean="0"/>
              <a:t>Click the AutoSum button.</a:t>
            </a:r>
            <a:endParaRPr lang="en-CA" sz="2000" dirty="0"/>
          </a:p>
        </p:txBody>
      </p:sp>
      <p:sp>
        <p:nvSpPr>
          <p:cNvPr id="4" name="TextBox 3"/>
          <p:cNvSpPr txBox="1"/>
          <p:nvPr/>
        </p:nvSpPr>
        <p:spPr>
          <a:xfrm>
            <a:off x="6837628" y="2574250"/>
            <a:ext cx="1610575"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SUM function</a:t>
            </a:r>
          </a:p>
        </p:txBody>
      </p:sp>
      <p:pic>
        <p:nvPicPr>
          <p:cNvPr id="7" name="Picture 6" descr="SUM function display"/>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0" y="3551342"/>
            <a:ext cx="4343400" cy="1211170"/>
          </a:xfrm>
          <a:prstGeom prst="rect">
            <a:avLst/>
          </a:prstGeom>
          <a:ln>
            <a:noFill/>
          </a:ln>
          <a:effectLst>
            <a:outerShdw blurRad="292100" dist="139700" dir="2700000" algn="tl" rotWithShape="0">
              <a:srgbClr val="333333">
                <a:alpha val="65000"/>
              </a:srgbClr>
            </a:outerShdw>
          </a:effectLst>
        </p:spPr>
      </p:pic>
      <p:pic>
        <p:nvPicPr>
          <p:cNvPr id="11" name="Picture 10" descr="SUM function display"/>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08761" y="1331731"/>
            <a:ext cx="4200356" cy="1009945"/>
          </a:xfrm>
          <a:prstGeom prst="rect">
            <a:avLst/>
          </a:prstGeom>
          <a:ln>
            <a:noFill/>
          </a:ln>
          <a:effectLst>
            <a:outerShdw blurRad="292100" dist="139700" dir="2700000" algn="tl" rotWithShape="0">
              <a:srgbClr val="333333">
                <a:alpha val="65000"/>
              </a:srgbClr>
            </a:outerShdw>
          </a:effectLst>
        </p:spPr>
      </p:pic>
      <p:cxnSp>
        <p:nvCxnSpPr>
          <p:cNvPr id="5" name="Straight Connector 4" descr="pointer"/>
          <p:cNvCxnSpPr>
            <a:stCxn id="4" idx="0"/>
          </p:cNvCxnSpPr>
          <p:nvPr/>
        </p:nvCxnSpPr>
        <p:spPr>
          <a:xfrm flipV="1">
            <a:off x="7642916" y="2085495"/>
            <a:ext cx="462265" cy="488755"/>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248400" y="5019704"/>
            <a:ext cx="1609165"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SUM function</a:t>
            </a:r>
          </a:p>
        </p:txBody>
      </p:sp>
      <p:cxnSp>
        <p:nvCxnSpPr>
          <p:cNvPr id="10" name="Straight Connector 9" descr="pointer"/>
          <p:cNvCxnSpPr/>
          <p:nvPr/>
        </p:nvCxnSpPr>
        <p:spPr>
          <a:xfrm flipV="1">
            <a:off x="6908233" y="4687922"/>
            <a:ext cx="406967" cy="331782"/>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988543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Calibri" pitchFamily="34" charset="0"/>
                <a:cs typeface="Calibri" pitchFamily="34" charset="0"/>
              </a:rPr>
              <a:t>Copy Formulas</a:t>
            </a:r>
            <a:endParaRPr lang="en-CA" dirty="0"/>
          </a:p>
        </p:txBody>
      </p:sp>
      <p:pic>
        <p:nvPicPr>
          <p:cNvPr id="8" name="Picture 7" descr="marquee displa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2937" y="1295400"/>
            <a:ext cx="1447925" cy="2735817"/>
          </a:xfrm>
          <a:prstGeom prst="rect">
            <a:avLst/>
          </a:prstGeom>
          <a:ln>
            <a:noFill/>
          </a:ln>
          <a:effectLst>
            <a:outerShdw blurRad="292100" dist="139700" dir="2700000" algn="tl" rotWithShape="0">
              <a:srgbClr val="333333">
                <a:alpha val="65000"/>
              </a:srgbClr>
            </a:outerShdw>
          </a:effectLst>
        </p:spPr>
      </p:pic>
      <p:pic>
        <p:nvPicPr>
          <p:cNvPr id="9" name="Picture 8" descr="Paste Options butto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97013" y="3320832"/>
            <a:ext cx="1821338" cy="2804403"/>
          </a:xfrm>
          <a:prstGeom prst="rect">
            <a:avLst/>
          </a:prstGeom>
          <a:ln>
            <a:noFill/>
          </a:ln>
          <a:effectLst>
            <a:outerShdw blurRad="292100" dist="139700" dir="2700000" algn="tl" rotWithShape="0">
              <a:srgbClr val="333333">
                <a:alpha val="65000"/>
              </a:srgbClr>
            </a:outerShdw>
          </a:effectLst>
        </p:spPr>
      </p:pic>
      <p:sp>
        <p:nvSpPr>
          <p:cNvPr id="3" name="Content Placeholder 2"/>
          <p:cNvSpPr>
            <a:spLocks noGrp="1"/>
          </p:cNvSpPr>
          <p:nvPr>
            <p:ph idx="1"/>
          </p:nvPr>
        </p:nvSpPr>
        <p:spPr>
          <a:xfrm>
            <a:off x="304800" y="1295400"/>
            <a:ext cx="3810000" cy="2819400"/>
          </a:xfrm>
        </p:spPr>
        <p:txBody>
          <a:bodyPr/>
          <a:lstStyle/>
          <a:p>
            <a:pPr marL="0" indent="0">
              <a:buNone/>
            </a:pPr>
            <a:r>
              <a:rPr lang="en-CA" b="1" dirty="0" smtClean="0"/>
              <a:t>To copy a formula:</a:t>
            </a:r>
          </a:p>
          <a:p>
            <a:pPr marL="457200" indent="-457200">
              <a:buFont typeface="+mj-lt"/>
              <a:buAutoNum type="arabicPeriod"/>
            </a:pPr>
            <a:r>
              <a:rPr lang="en-CA" dirty="0"/>
              <a:t>Activate the </a:t>
            </a:r>
            <a:r>
              <a:rPr lang="en-CA" dirty="0" smtClean="0"/>
              <a:t>source cell.</a:t>
            </a:r>
            <a:endParaRPr lang="en-CA" dirty="0"/>
          </a:p>
          <a:p>
            <a:pPr marL="457200" indent="-457200">
              <a:buFont typeface="+mj-lt"/>
              <a:buAutoNum type="arabicPeriod"/>
            </a:pPr>
            <a:r>
              <a:rPr lang="en-CA" dirty="0" smtClean="0"/>
              <a:t>Click the Copy button.</a:t>
            </a:r>
          </a:p>
          <a:p>
            <a:pPr marL="457200" indent="-457200">
              <a:buFont typeface="+mj-lt"/>
              <a:buAutoNum type="arabicPeriod"/>
            </a:pPr>
            <a:r>
              <a:rPr lang="en-CA" dirty="0" smtClean="0"/>
              <a:t>Select the destination cell(s).</a:t>
            </a:r>
          </a:p>
          <a:p>
            <a:pPr marL="457200" indent="-457200">
              <a:buFont typeface="+mj-lt"/>
              <a:buAutoNum type="arabicPeriod"/>
            </a:pPr>
            <a:r>
              <a:rPr lang="en-CA" dirty="0" smtClean="0"/>
              <a:t>Click the Paste button.</a:t>
            </a:r>
            <a:endParaRPr lang="en-CA" dirty="0"/>
          </a:p>
        </p:txBody>
      </p:sp>
      <p:sp>
        <p:nvSpPr>
          <p:cNvPr id="4" name="TextBox 3"/>
          <p:cNvSpPr txBox="1"/>
          <p:nvPr/>
        </p:nvSpPr>
        <p:spPr>
          <a:xfrm>
            <a:off x="6998082" y="1954459"/>
            <a:ext cx="1219200"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marquee</a:t>
            </a:r>
          </a:p>
        </p:txBody>
      </p:sp>
      <p:cxnSp>
        <p:nvCxnSpPr>
          <p:cNvPr id="5" name="Straight Connector 4" descr="pointer"/>
          <p:cNvCxnSpPr>
            <a:endCxn id="4" idx="1"/>
          </p:cNvCxnSpPr>
          <p:nvPr/>
        </p:nvCxnSpPr>
        <p:spPr>
          <a:xfrm flipV="1">
            <a:off x="6176811" y="2144699"/>
            <a:ext cx="821271" cy="169830"/>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056347" y="5486920"/>
            <a:ext cx="2438400"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Paste Options button</a:t>
            </a:r>
          </a:p>
        </p:txBody>
      </p:sp>
      <p:cxnSp>
        <p:nvCxnSpPr>
          <p:cNvPr id="11" name="Straight Connector 10" descr="pointer"/>
          <p:cNvCxnSpPr>
            <a:stCxn id="10" idx="3"/>
          </p:cNvCxnSpPr>
          <p:nvPr/>
        </p:nvCxnSpPr>
        <p:spPr>
          <a:xfrm>
            <a:off x="6494747" y="5677160"/>
            <a:ext cx="1591235" cy="286871"/>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015694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ill handle displa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032" y="1858071"/>
            <a:ext cx="7795936" cy="2956816"/>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p:txBody>
          <a:bodyPr/>
          <a:lstStyle/>
          <a:p>
            <a:r>
              <a:rPr lang="en-CA" dirty="0">
                <a:latin typeface="Calibri" pitchFamily="34" charset="0"/>
                <a:cs typeface="Calibri" pitchFamily="34" charset="0"/>
              </a:rPr>
              <a:t>Copy </a:t>
            </a:r>
            <a:r>
              <a:rPr lang="en-CA" dirty="0" smtClean="0">
                <a:latin typeface="Calibri" pitchFamily="34" charset="0"/>
                <a:cs typeface="Calibri" pitchFamily="34" charset="0"/>
              </a:rPr>
              <a:t>Formulas…continued</a:t>
            </a:r>
            <a:endParaRPr lang="en-CA" dirty="0"/>
          </a:p>
        </p:txBody>
      </p:sp>
      <p:sp>
        <p:nvSpPr>
          <p:cNvPr id="5" name="TextBox 4"/>
          <p:cNvSpPr txBox="1"/>
          <p:nvPr/>
        </p:nvSpPr>
        <p:spPr>
          <a:xfrm>
            <a:off x="6400800" y="5105400"/>
            <a:ext cx="1228164"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fill handle</a:t>
            </a:r>
          </a:p>
        </p:txBody>
      </p:sp>
      <p:cxnSp>
        <p:nvCxnSpPr>
          <p:cNvPr id="6" name="Straight Connector 5" descr="pointer"/>
          <p:cNvCxnSpPr>
            <a:stCxn id="5" idx="3"/>
          </p:cNvCxnSpPr>
          <p:nvPr/>
        </p:nvCxnSpPr>
        <p:spPr>
          <a:xfrm flipV="1">
            <a:off x="7628964" y="4697600"/>
            <a:ext cx="623867" cy="598040"/>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110348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Undo and Redo</a:t>
            </a:r>
            <a:endParaRPr lang="en-US" dirty="0"/>
          </a:p>
        </p:txBody>
      </p:sp>
      <p:sp>
        <p:nvSpPr>
          <p:cNvPr id="3" name="Content Placeholder 2"/>
          <p:cNvSpPr>
            <a:spLocks noGrp="1"/>
          </p:cNvSpPr>
          <p:nvPr>
            <p:ph idx="1"/>
          </p:nvPr>
        </p:nvSpPr>
        <p:spPr>
          <a:xfrm>
            <a:off x="304800" y="1143000"/>
            <a:ext cx="8382000" cy="4983163"/>
          </a:xfrm>
        </p:spPr>
        <p:txBody>
          <a:bodyPr/>
          <a:lstStyle/>
          <a:p>
            <a:r>
              <a:rPr lang="en-US" dirty="0"/>
              <a:t>Use the Undo button on the Quick Access Toolbar to reverse the last </a:t>
            </a:r>
            <a:r>
              <a:rPr lang="en-US" dirty="0" smtClean="0"/>
              <a:t>action.</a:t>
            </a:r>
          </a:p>
          <a:p>
            <a:r>
              <a:rPr lang="en-US" dirty="0" smtClean="0"/>
              <a:t>Use </a:t>
            </a:r>
            <a:r>
              <a:rPr lang="en-US" dirty="0"/>
              <a:t>the Redo button to restore an action that was reversed using the Undo </a:t>
            </a:r>
            <a:r>
              <a:rPr lang="en-US" dirty="0" smtClean="0"/>
              <a:t>button.</a:t>
            </a:r>
          </a:p>
          <a:p>
            <a:r>
              <a:rPr lang="en-US" dirty="0" smtClean="0"/>
              <a:t>Excel </a:t>
            </a:r>
            <a:r>
              <a:rPr lang="en-US" dirty="0"/>
              <a:t>stores up to 100 actions that can be undone or redone, and you can repeat actions as many times as you </a:t>
            </a:r>
            <a:r>
              <a:rPr lang="en-US" dirty="0" smtClean="0"/>
              <a:t>need.</a:t>
            </a:r>
          </a:p>
          <a:p>
            <a:r>
              <a:rPr lang="en-US" dirty="0" smtClean="0"/>
              <a:t>Some </a:t>
            </a:r>
            <a:r>
              <a:rPr lang="en-US" dirty="0"/>
              <a:t>actions (such as Save) cannot be reversed with Undo. </a:t>
            </a:r>
          </a:p>
        </p:txBody>
      </p:sp>
    </p:spTree>
    <p:extLst>
      <p:ext uri="{BB962C8B-B14F-4D97-AF65-F5344CB8AC3E}">
        <p14:creationId xmlns:p14="http://schemas.microsoft.com/office/powerpoint/2010/main" val="161841149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rksheet appearance"/>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52313" y="2667000"/>
            <a:ext cx="6178084" cy="2545208"/>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p:txBody>
          <a:bodyPr/>
          <a:lstStyle/>
          <a:p>
            <a:r>
              <a:rPr lang="en-CA" dirty="0">
                <a:latin typeface="Calibri" pitchFamily="34" charset="0"/>
                <a:cs typeface="Calibri" pitchFamily="34" charset="0"/>
              </a:rPr>
              <a:t>Improve the Worksheet Appearance</a:t>
            </a:r>
            <a:endParaRPr lang="en-CA" dirty="0"/>
          </a:p>
        </p:txBody>
      </p:sp>
      <p:sp>
        <p:nvSpPr>
          <p:cNvPr id="4" name="TextBox 3"/>
          <p:cNvSpPr txBox="1"/>
          <p:nvPr/>
        </p:nvSpPr>
        <p:spPr>
          <a:xfrm>
            <a:off x="7467600" y="3973360"/>
            <a:ext cx="1295400" cy="811367"/>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sz="1600" dirty="0"/>
              <a:t>Decimal places are not </a:t>
            </a:r>
            <a:r>
              <a:rPr lang="en-CA" sz="1600" dirty="0" smtClean="0"/>
              <a:t>consistent.</a:t>
            </a:r>
            <a:endParaRPr lang="en-CA" sz="1600" dirty="0"/>
          </a:p>
        </p:txBody>
      </p:sp>
      <p:sp>
        <p:nvSpPr>
          <p:cNvPr id="8" name="TextBox 7"/>
          <p:cNvSpPr txBox="1"/>
          <p:nvPr/>
        </p:nvSpPr>
        <p:spPr>
          <a:xfrm>
            <a:off x="1262381" y="2092742"/>
            <a:ext cx="3821554" cy="349702"/>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sz="1800" dirty="0"/>
              <a:t>Labels do not align directly over </a:t>
            </a:r>
            <a:r>
              <a:rPr lang="en-CA" sz="1800" dirty="0" smtClean="0"/>
              <a:t>values.</a:t>
            </a:r>
            <a:endParaRPr lang="en-CA" sz="1800" dirty="0"/>
          </a:p>
        </p:txBody>
      </p:sp>
      <p:cxnSp>
        <p:nvCxnSpPr>
          <p:cNvPr id="9" name="Straight Connector 8" descr="pointer"/>
          <p:cNvCxnSpPr>
            <a:stCxn id="10" idx="1"/>
            <a:endCxn id="4" idx="1"/>
          </p:cNvCxnSpPr>
          <p:nvPr/>
        </p:nvCxnSpPr>
        <p:spPr>
          <a:xfrm flipV="1">
            <a:off x="6990023" y="4379044"/>
            <a:ext cx="477577" cy="1"/>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10" name="Left Bracket 9" descr="bracket"/>
          <p:cNvSpPr/>
          <p:nvPr/>
        </p:nvSpPr>
        <p:spPr>
          <a:xfrm flipH="1">
            <a:off x="6799524" y="3617045"/>
            <a:ext cx="190499" cy="1523999"/>
          </a:xfrm>
          <a:prstGeom prst="leftBracket">
            <a:avLst/>
          </a:prstGeom>
          <a:ln w="12700">
            <a:solidFill>
              <a:srgbClr val="00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p>
        </p:txBody>
      </p:sp>
      <p:cxnSp>
        <p:nvCxnSpPr>
          <p:cNvPr id="11" name="Straight Connector 10" descr="pointer"/>
          <p:cNvCxnSpPr>
            <a:stCxn id="8" idx="2"/>
            <a:endCxn id="12" idx="1"/>
          </p:cNvCxnSpPr>
          <p:nvPr/>
        </p:nvCxnSpPr>
        <p:spPr>
          <a:xfrm>
            <a:off x="3173158" y="2442444"/>
            <a:ext cx="1" cy="673669"/>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12" name="Left Bracket 11" descr="bracket"/>
          <p:cNvSpPr/>
          <p:nvPr/>
        </p:nvSpPr>
        <p:spPr>
          <a:xfrm rot="5400000">
            <a:off x="3077909" y="914155"/>
            <a:ext cx="190499" cy="4594414"/>
          </a:xfrm>
          <a:prstGeom prst="leftBracket">
            <a:avLst/>
          </a:prstGeom>
          <a:ln w="12700">
            <a:solidFill>
              <a:srgbClr val="00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p>
        </p:txBody>
      </p:sp>
    </p:spTree>
    <p:extLst>
      <p:ext uri="{BB962C8B-B14F-4D97-AF65-F5344CB8AC3E}">
        <p14:creationId xmlns:p14="http://schemas.microsoft.com/office/powerpoint/2010/main" val="174301544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Calibri" pitchFamily="34" charset="0"/>
                <a:cs typeface="Calibri" pitchFamily="34" charset="0"/>
              </a:rPr>
              <a:t>Improve the Worksheet </a:t>
            </a:r>
            <a:r>
              <a:rPr lang="en-CA" dirty="0" smtClean="0">
                <a:latin typeface="Calibri" pitchFamily="34" charset="0"/>
                <a:cs typeface="Calibri" pitchFamily="34" charset="0"/>
              </a:rPr>
              <a:t>Appearance…continued</a:t>
            </a:r>
            <a:endParaRPr lang="en-CA" dirty="0"/>
          </a:p>
        </p:txBody>
      </p:sp>
      <p:pic>
        <p:nvPicPr>
          <p:cNvPr id="4" name="Picture 3" descr="Number group"/>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7264" y="1498041"/>
            <a:ext cx="2607605" cy="1893022"/>
          </a:xfrm>
          <a:prstGeom prst="rect">
            <a:avLst/>
          </a:prstGeom>
          <a:ln>
            <a:noFill/>
          </a:ln>
          <a:effectLst>
            <a:outerShdw blurRad="292100" dist="139700" dir="2700000" algn="tl" rotWithShape="0">
              <a:srgbClr val="333333">
                <a:alpha val="65000"/>
              </a:srgbClr>
            </a:outerShdw>
          </a:effectLst>
        </p:spPr>
      </p:pic>
      <p:sp>
        <p:nvSpPr>
          <p:cNvPr id="3" name="Content Placeholder 2"/>
          <p:cNvSpPr>
            <a:spLocks noGrp="1"/>
          </p:cNvSpPr>
          <p:nvPr>
            <p:ph idx="1"/>
          </p:nvPr>
        </p:nvSpPr>
        <p:spPr>
          <a:xfrm>
            <a:off x="304799" y="1143001"/>
            <a:ext cx="3804463" cy="3352800"/>
          </a:xfrm>
        </p:spPr>
        <p:txBody>
          <a:bodyPr/>
          <a:lstStyle/>
          <a:p>
            <a:pPr marL="0" indent="0">
              <a:buNone/>
            </a:pPr>
            <a:r>
              <a:rPr lang="en-CA" b="1" dirty="0"/>
              <a:t>To </a:t>
            </a:r>
            <a:r>
              <a:rPr lang="en-CA" b="1" dirty="0" smtClean="0"/>
              <a:t>format a range to the accounting number format:</a:t>
            </a:r>
            <a:endParaRPr lang="en-CA" b="1" dirty="0"/>
          </a:p>
          <a:p>
            <a:pPr marL="457200" indent="-457200">
              <a:buFont typeface="+mj-lt"/>
              <a:buAutoNum type="arabicPeriod"/>
            </a:pPr>
            <a:r>
              <a:rPr lang="en-CA" dirty="0" smtClean="0"/>
              <a:t>Select the range.</a:t>
            </a:r>
          </a:p>
          <a:p>
            <a:pPr marL="457200" indent="-457200">
              <a:buFont typeface="+mj-lt"/>
              <a:buAutoNum type="arabicPeriod"/>
            </a:pPr>
            <a:r>
              <a:rPr lang="en-CA" dirty="0" smtClean="0"/>
              <a:t>Click the Accounting Number Format button in the Number group on the Home tab.</a:t>
            </a:r>
            <a:endParaRPr lang="en-CA" dirty="0"/>
          </a:p>
        </p:txBody>
      </p:sp>
      <p:sp>
        <p:nvSpPr>
          <p:cNvPr id="5" name="TextBox 4"/>
          <p:cNvSpPr txBox="1"/>
          <p:nvPr/>
        </p:nvSpPr>
        <p:spPr>
          <a:xfrm>
            <a:off x="4979832" y="3809447"/>
            <a:ext cx="2209800" cy="688256"/>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Accounting Number Format button</a:t>
            </a:r>
          </a:p>
        </p:txBody>
      </p:sp>
      <p:cxnSp>
        <p:nvCxnSpPr>
          <p:cNvPr id="8" name="Straight Connector 7" descr="pointer"/>
          <p:cNvCxnSpPr>
            <a:stCxn id="5" idx="0"/>
          </p:cNvCxnSpPr>
          <p:nvPr/>
        </p:nvCxnSpPr>
        <p:spPr>
          <a:xfrm flipV="1">
            <a:off x="6084732" y="2667000"/>
            <a:ext cx="544668" cy="1142447"/>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35213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Calibri" pitchFamily="34" charset="0"/>
                <a:cs typeface="Calibri" pitchFamily="34" charset="0"/>
              </a:rPr>
              <a:t>Improve the Worksheet </a:t>
            </a:r>
            <a:r>
              <a:rPr lang="en-CA" dirty="0" smtClean="0">
                <a:latin typeface="Calibri" pitchFamily="34" charset="0"/>
                <a:cs typeface="Calibri" pitchFamily="34" charset="0"/>
              </a:rPr>
              <a:t>Appearance…continued</a:t>
            </a:r>
            <a:endParaRPr lang="en-CA" dirty="0"/>
          </a:p>
        </p:txBody>
      </p:sp>
      <p:pic>
        <p:nvPicPr>
          <p:cNvPr id="4" name="Picture 3" descr="Alignment group"/>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57839" y="1578770"/>
            <a:ext cx="3290870" cy="1477747"/>
          </a:xfrm>
          <a:prstGeom prst="rect">
            <a:avLst/>
          </a:prstGeom>
          <a:ln>
            <a:noFill/>
          </a:ln>
          <a:effectLst>
            <a:outerShdw blurRad="292100" dist="139700" dir="2700000" algn="tl" rotWithShape="0">
              <a:srgbClr val="333333">
                <a:alpha val="65000"/>
              </a:srgbClr>
            </a:outerShdw>
          </a:effectLst>
        </p:spPr>
      </p:pic>
      <p:sp>
        <p:nvSpPr>
          <p:cNvPr id="3" name="Content Placeholder 2"/>
          <p:cNvSpPr>
            <a:spLocks noGrp="1"/>
          </p:cNvSpPr>
          <p:nvPr>
            <p:ph idx="1"/>
          </p:nvPr>
        </p:nvSpPr>
        <p:spPr>
          <a:xfrm>
            <a:off x="304800" y="1143001"/>
            <a:ext cx="4343400" cy="3352800"/>
          </a:xfrm>
        </p:spPr>
        <p:txBody>
          <a:bodyPr/>
          <a:lstStyle/>
          <a:p>
            <a:pPr marL="0" indent="0">
              <a:buNone/>
            </a:pPr>
            <a:r>
              <a:rPr lang="en-CA" b="1" dirty="0"/>
              <a:t>To </a:t>
            </a:r>
            <a:r>
              <a:rPr lang="en-CA" b="1" dirty="0" smtClean="0"/>
              <a:t>align labels at the right:</a:t>
            </a:r>
            <a:endParaRPr lang="en-CA" b="1" dirty="0"/>
          </a:p>
          <a:p>
            <a:pPr marL="457200" indent="-457200">
              <a:buFont typeface="+mj-lt"/>
              <a:buAutoNum type="arabicPeriod"/>
            </a:pPr>
            <a:r>
              <a:rPr lang="en-CA" dirty="0" smtClean="0"/>
              <a:t>Select the range.</a:t>
            </a:r>
          </a:p>
          <a:p>
            <a:pPr marL="457200" indent="-457200">
              <a:buFont typeface="+mj-lt"/>
              <a:buAutoNum type="arabicPeriod"/>
            </a:pPr>
            <a:r>
              <a:rPr lang="en-CA" dirty="0" smtClean="0"/>
              <a:t>Click the Align Right button in the Alignment group on the Home tab.</a:t>
            </a:r>
          </a:p>
          <a:p>
            <a:pPr marL="457200" indent="-457200">
              <a:buFont typeface="+mj-lt"/>
              <a:buAutoNum type="arabicPeriod"/>
            </a:pPr>
            <a:r>
              <a:rPr lang="en-CA" dirty="0" smtClean="0"/>
              <a:t>Click in any cell to deselect the range.</a:t>
            </a:r>
            <a:endParaRPr lang="en-CA" dirty="0"/>
          </a:p>
        </p:txBody>
      </p:sp>
      <p:sp>
        <p:nvSpPr>
          <p:cNvPr id="7" name="TextBox 6"/>
          <p:cNvSpPr txBox="1"/>
          <p:nvPr/>
        </p:nvSpPr>
        <p:spPr>
          <a:xfrm>
            <a:off x="5457839" y="3485338"/>
            <a:ext cx="2094427"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Align </a:t>
            </a:r>
            <a:r>
              <a:rPr lang="en-CA" dirty="0" smtClean="0"/>
              <a:t>Right </a:t>
            </a:r>
            <a:r>
              <a:rPr lang="en-CA" dirty="0"/>
              <a:t>button</a:t>
            </a:r>
          </a:p>
        </p:txBody>
      </p:sp>
      <p:cxnSp>
        <p:nvCxnSpPr>
          <p:cNvPr id="6" name="Straight Connector 5" descr="pointer"/>
          <p:cNvCxnSpPr>
            <a:stCxn id="7" idx="0"/>
          </p:cNvCxnSpPr>
          <p:nvPr/>
        </p:nvCxnSpPr>
        <p:spPr>
          <a:xfrm flipH="1" flipV="1">
            <a:off x="6212229" y="2627696"/>
            <a:ext cx="292824" cy="857642"/>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498498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Calibri" pitchFamily="34" charset="0"/>
                <a:cs typeface="Calibri" pitchFamily="34" charset="0"/>
              </a:rPr>
              <a:t>Improve the Worksheet </a:t>
            </a:r>
            <a:r>
              <a:rPr lang="en-CA" dirty="0" smtClean="0">
                <a:latin typeface="Calibri" pitchFamily="34" charset="0"/>
                <a:cs typeface="Calibri" pitchFamily="34" charset="0"/>
              </a:rPr>
              <a:t>Appearance…continued</a:t>
            </a:r>
            <a:endParaRPr lang="en-CA" dirty="0"/>
          </a:p>
        </p:txBody>
      </p:sp>
      <p:pic>
        <p:nvPicPr>
          <p:cNvPr id="4" name="Picture 3" descr="Orientation button drop-down lis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0408" y="3613427"/>
            <a:ext cx="6043184" cy="2598645"/>
          </a:xfrm>
          <a:prstGeom prst="rect">
            <a:avLst/>
          </a:prstGeom>
          <a:ln>
            <a:noFill/>
          </a:ln>
          <a:effectLst>
            <a:outerShdw blurRad="292100" dist="139700" dir="2700000" algn="tl" rotWithShape="0">
              <a:srgbClr val="333333">
                <a:alpha val="65000"/>
              </a:srgbClr>
            </a:outerShdw>
          </a:effectLst>
        </p:spPr>
      </p:pic>
      <p:sp>
        <p:nvSpPr>
          <p:cNvPr id="3" name="Content Placeholder 2"/>
          <p:cNvSpPr>
            <a:spLocks noGrp="1"/>
          </p:cNvSpPr>
          <p:nvPr>
            <p:ph idx="1"/>
          </p:nvPr>
        </p:nvSpPr>
        <p:spPr>
          <a:xfrm>
            <a:off x="304800" y="1143001"/>
            <a:ext cx="5029200" cy="3352800"/>
          </a:xfrm>
        </p:spPr>
        <p:txBody>
          <a:bodyPr/>
          <a:lstStyle/>
          <a:p>
            <a:pPr marL="0" indent="0">
              <a:buNone/>
            </a:pPr>
            <a:r>
              <a:rPr lang="en-CA" b="1" dirty="0"/>
              <a:t>To </a:t>
            </a:r>
            <a:r>
              <a:rPr lang="en-CA" b="1" dirty="0" smtClean="0"/>
              <a:t>rotate text in cells:</a:t>
            </a:r>
            <a:endParaRPr lang="en-CA" b="1" dirty="0"/>
          </a:p>
          <a:p>
            <a:pPr marL="457200" indent="-457200">
              <a:buFont typeface="+mj-lt"/>
              <a:buAutoNum type="arabicPeriod"/>
            </a:pPr>
            <a:r>
              <a:rPr lang="en-CA" dirty="0" smtClean="0"/>
              <a:t>Select the range.</a:t>
            </a:r>
          </a:p>
          <a:p>
            <a:pPr marL="457200" indent="-457200">
              <a:buFont typeface="+mj-lt"/>
              <a:buAutoNum type="arabicPeriod"/>
            </a:pPr>
            <a:r>
              <a:rPr lang="en-CA" dirty="0" smtClean="0"/>
              <a:t>Click the Orientation button in the Alignment group on the Home tab.</a:t>
            </a:r>
          </a:p>
          <a:p>
            <a:pPr marL="457200" indent="-457200">
              <a:buFont typeface="+mj-lt"/>
              <a:buAutoNum type="arabicPeriod"/>
            </a:pPr>
            <a:r>
              <a:rPr lang="en-CA" dirty="0" smtClean="0"/>
              <a:t>Select option.</a:t>
            </a:r>
            <a:endParaRPr lang="en-CA" dirty="0"/>
          </a:p>
        </p:txBody>
      </p:sp>
      <p:cxnSp>
        <p:nvCxnSpPr>
          <p:cNvPr id="6" name="Straight Connector 5" descr="pointer"/>
          <p:cNvCxnSpPr/>
          <p:nvPr/>
        </p:nvCxnSpPr>
        <p:spPr>
          <a:xfrm flipV="1">
            <a:off x="6086861" y="3404288"/>
            <a:ext cx="338104" cy="833897"/>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791200" y="3023808"/>
            <a:ext cx="2100262"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Orientation button</a:t>
            </a:r>
          </a:p>
        </p:txBody>
      </p:sp>
    </p:spTree>
    <p:extLst>
      <p:ext uri="{BB962C8B-B14F-4D97-AF65-F5344CB8AC3E}">
        <p14:creationId xmlns:p14="http://schemas.microsoft.com/office/powerpoint/2010/main" val="4442214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Calibri" pitchFamily="34" charset="0"/>
                <a:cs typeface="Calibri" pitchFamily="34" charset="0"/>
              </a:rPr>
              <a:t>Display Formulas</a:t>
            </a:r>
            <a:endParaRPr lang="en-CA" dirty="0"/>
          </a:p>
        </p:txBody>
      </p:sp>
      <p:pic>
        <p:nvPicPr>
          <p:cNvPr id="6" name="Picture 5" descr="Show Formulas butt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233" y="3692164"/>
            <a:ext cx="7597534" cy="1495327"/>
          </a:xfrm>
          <a:prstGeom prst="rect">
            <a:avLst/>
          </a:prstGeom>
          <a:ln>
            <a:noFill/>
          </a:ln>
          <a:effectLst>
            <a:outerShdw blurRad="292100" dist="139700" dir="2700000" algn="tl" rotWithShape="0">
              <a:srgbClr val="333333">
                <a:alpha val="65000"/>
              </a:srgbClr>
            </a:outerShdw>
          </a:effectLst>
        </p:spPr>
      </p:pic>
      <p:sp>
        <p:nvSpPr>
          <p:cNvPr id="3" name="Content Placeholder 2"/>
          <p:cNvSpPr>
            <a:spLocks noGrp="1"/>
          </p:cNvSpPr>
          <p:nvPr>
            <p:ph idx="1"/>
          </p:nvPr>
        </p:nvSpPr>
        <p:spPr>
          <a:xfrm>
            <a:off x="304799" y="1066800"/>
            <a:ext cx="4905225" cy="5334000"/>
          </a:xfrm>
        </p:spPr>
        <p:txBody>
          <a:bodyPr/>
          <a:lstStyle/>
          <a:p>
            <a:pPr marL="0" indent="0">
              <a:buNone/>
            </a:pPr>
            <a:r>
              <a:rPr lang="en-CA" b="1" dirty="0" smtClean="0"/>
              <a:t>To display formulas:</a:t>
            </a:r>
          </a:p>
          <a:p>
            <a:pPr marL="457200" indent="-457200">
              <a:buFont typeface="+mj-lt"/>
              <a:buAutoNum type="arabicPeriod"/>
            </a:pPr>
            <a:r>
              <a:rPr lang="en-CA" dirty="0" smtClean="0"/>
              <a:t>Click the Formulas tab.</a:t>
            </a:r>
          </a:p>
          <a:p>
            <a:pPr marL="457200" indent="-457200">
              <a:buFont typeface="+mj-lt"/>
              <a:buAutoNum type="arabicPeriod"/>
            </a:pPr>
            <a:r>
              <a:rPr lang="en-CA" dirty="0" smtClean="0"/>
              <a:t>Click the Show Formulas button in the Formula Auditing group.</a:t>
            </a:r>
            <a:endParaRPr lang="en-CA" dirty="0"/>
          </a:p>
        </p:txBody>
      </p:sp>
      <p:sp>
        <p:nvSpPr>
          <p:cNvPr id="4" name="TextBox 3"/>
          <p:cNvSpPr txBox="1"/>
          <p:nvPr/>
        </p:nvSpPr>
        <p:spPr>
          <a:xfrm>
            <a:off x="5645188" y="3048000"/>
            <a:ext cx="2530021" cy="38100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smtClean="0"/>
              <a:t>Show Formulas button</a:t>
            </a:r>
            <a:endParaRPr lang="en-CA" dirty="0"/>
          </a:p>
        </p:txBody>
      </p:sp>
      <p:cxnSp>
        <p:nvCxnSpPr>
          <p:cNvPr id="5" name="Straight Connector 4" descr="pointer"/>
          <p:cNvCxnSpPr>
            <a:endCxn id="4" idx="2"/>
          </p:cNvCxnSpPr>
          <p:nvPr/>
        </p:nvCxnSpPr>
        <p:spPr>
          <a:xfrm flipH="1" flipV="1">
            <a:off x="6910199" y="3429000"/>
            <a:ext cx="792390" cy="838200"/>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7168815"/>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Excel scre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1511695"/>
            <a:ext cx="8635558" cy="4598435"/>
          </a:xfrm>
          <a:prstGeom prst="rect">
            <a:avLst/>
          </a:prstGeom>
        </p:spPr>
      </p:pic>
      <p:sp>
        <p:nvSpPr>
          <p:cNvPr id="2" name="Title 1"/>
          <p:cNvSpPr>
            <a:spLocks noGrp="1"/>
          </p:cNvSpPr>
          <p:nvPr>
            <p:ph type="title"/>
          </p:nvPr>
        </p:nvSpPr>
        <p:spPr/>
        <p:txBody>
          <a:bodyPr/>
          <a:lstStyle/>
          <a:p>
            <a:r>
              <a:rPr lang="en-CA" dirty="0" smtClean="0">
                <a:latin typeface="Calibri" pitchFamily="34" charset="0"/>
                <a:cs typeface="Calibri" pitchFamily="34" charset="0"/>
              </a:rPr>
              <a:t>The Excel Screen</a:t>
            </a:r>
            <a:endParaRPr lang="en-CA" dirty="0"/>
          </a:p>
        </p:txBody>
      </p:sp>
      <p:sp>
        <p:nvSpPr>
          <p:cNvPr id="5" name="TextBox 4"/>
          <p:cNvSpPr txBox="1"/>
          <p:nvPr/>
        </p:nvSpPr>
        <p:spPr>
          <a:xfrm>
            <a:off x="177534" y="1097425"/>
            <a:ext cx="1800370"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l"/>
            <a:r>
              <a:rPr lang="en-CA" sz="1600" dirty="0" smtClean="0">
                <a:solidFill>
                  <a:srgbClr val="003300"/>
                </a:solidFill>
              </a:rPr>
              <a:t>Quick Access Toolbar</a:t>
            </a:r>
            <a:endParaRPr lang="en-CA" sz="1600" dirty="0">
              <a:solidFill>
                <a:srgbClr val="003300"/>
              </a:solidFill>
            </a:endParaRPr>
          </a:p>
        </p:txBody>
      </p:sp>
      <p:cxnSp>
        <p:nvCxnSpPr>
          <p:cNvPr id="6" name="Straight Connector 5" descr="pointer"/>
          <p:cNvCxnSpPr/>
          <p:nvPr/>
        </p:nvCxnSpPr>
        <p:spPr>
          <a:xfrm flipV="1">
            <a:off x="1247174" y="1408943"/>
            <a:ext cx="135627" cy="92887"/>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27867" y="1968272"/>
            <a:ext cx="675812"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ribbon</a:t>
            </a:r>
            <a:endParaRPr lang="en-CA" sz="1600" dirty="0">
              <a:solidFill>
                <a:srgbClr val="003300"/>
              </a:solidFill>
            </a:endParaRPr>
          </a:p>
        </p:txBody>
      </p:sp>
      <p:cxnSp>
        <p:nvCxnSpPr>
          <p:cNvPr id="8" name="Straight Connector 7" descr="pointer"/>
          <p:cNvCxnSpPr>
            <a:stCxn id="9" idx="0"/>
          </p:cNvCxnSpPr>
          <p:nvPr/>
        </p:nvCxnSpPr>
        <p:spPr>
          <a:xfrm flipH="1" flipV="1">
            <a:off x="678207" y="2547538"/>
            <a:ext cx="788546" cy="456621"/>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955601" y="3004159"/>
            <a:ext cx="1022303" cy="322621"/>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Name box</a:t>
            </a:r>
            <a:endParaRPr lang="en-CA" sz="1600" dirty="0">
              <a:solidFill>
                <a:srgbClr val="003300"/>
              </a:solidFill>
            </a:endParaRPr>
          </a:p>
        </p:txBody>
      </p:sp>
      <p:cxnSp>
        <p:nvCxnSpPr>
          <p:cNvPr id="10" name="Straight Connector 9" descr="pointer"/>
          <p:cNvCxnSpPr>
            <a:endCxn id="19" idx="0"/>
          </p:cNvCxnSpPr>
          <p:nvPr/>
        </p:nvCxnSpPr>
        <p:spPr>
          <a:xfrm>
            <a:off x="604014" y="3126189"/>
            <a:ext cx="74193" cy="414700"/>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554978" y="4370800"/>
            <a:ext cx="1426137"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worksheet area</a:t>
            </a:r>
            <a:endParaRPr lang="en-CA" sz="1600" dirty="0">
              <a:solidFill>
                <a:srgbClr val="003300"/>
              </a:solidFill>
            </a:endParaRPr>
          </a:p>
        </p:txBody>
      </p:sp>
      <p:cxnSp>
        <p:nvCxnSpPr>
          <p:cNvPr id="12" name="Straight Connector 11" descr="pointer"/>
          <p:cNvCxnSpPr/>
          <p:nvPr/>
        </p:nvCxnSpPr>
        <p:spPr>
          <a:xfrm>
            <a:off x="8563996" y="3877752"/>
            <a:ext cx="217655" cy="4951"/>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141848" y="5483876"/>
            <a:ext cx="976393"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l"/>
            <a:r>
              <a:rPr lang="en-CA" sz="1600" dirty="0" smtClean="0">
                <a:solidFill>
                  <a:srgbClr val="003300"/>
                </a:solidFill>
              </a:rPr>
              <a:t>Status bar</a:t>
            </a:r>
            <a:endParaRPr lang="en-CA" sz="1600" dirty="0">
              <a:solidFill>
                <a:srgbClr val="003300"/>
              </a:solidFill>
            </a:endParaRPr>
          </a:p>
        </p:txBody>
      </p:sp>
      <p:cxnSp>
        <p:nvCxnSpPr>
          <p:cNvPr id="14" name="Straight Connector 13" descr="pointer"/>
          <p:cNvCxnSpPr>
            <a:stCxn id="71" idx="1"/>
            <a:endCxn id="17" idx="1"/>
          </p:cNvCxnSpPr>
          <p:nvPr/>
        </p:nvCxnSpPr>
        <p:spPr>
          <a:xfrm flipV="1">
            <a:off x="433628" y="4807662"/>
            <a:ext cx="165098" cy="25012"/>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007806" y="5185934"/>
            <a:ext cx="963693"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sheet tab</a:t>
            </a:r>
            <a:endParaRPr lang="en-CA" sz="1600" dirty="0">
              <a:solidFill>
                <a:srgbClr val="003300"/>
              </a:solidFill>
            </a:endParaRPr>
          </a:p>
        </p:txBody>
      </p:sp>
      <p:sp>
        <p:nvSpPr>
          <p:cNvPr id="17" name="TextBox 16"/>
          <p:cNvSpPr txBox="1"/>
          <p:nvPr/>
        </p:nvSpPr>
        <p:spPr>
          <a:xfrm>
            <a:off x="598726" y="4648200"/>
            <a:ext cx="433146"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row</a:t>
            </a:r>
            <a:endParaRPr lang="en-CA" sz="1600" dirty="0">
              <a:solidFill>
                <a:srgbClr val="003300"/>
              </a:solidFill>
            </a:endParaRPr>
          </a:p>
        </p:txBody>
      </p:sp>
      <p:cxnSp>
        <p:nvCxnSpPr>
          <p:cNvPr id="18" name="Straight Connector 17" descr="pointer"/>
          <p:cNvCxnSpPr>
            <a:endCxn id="13" idx="2"/>
          </p:cNvCxnSpPr>
          <p:nvPr/>
        </p:nvCxnSpPr>
        <p:spPr>
          <a:xfrm flipV="1">
            <a:off x="3420956" y="5802800"/>
            <a:ext cx="209089" cy="252336"/>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82907" y="3540889"/>
            <a:ext cx="990600"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active cell</a:t>
            </a:r>
            <a:endParaRPr lang="en-CA" sz="1600" dirty="0">
              <a:solidFill>
                <a:srgbClr val="003300"/>
              </a:solidFill>
            </a:endParaRPr>
          </a:p>
        </p:txBody>
      </p:sp>
      <p:cxnSp>
        <p:nvCxnSpPr>
          <p:cNvPr id="20" name="Straight Connector 19" descr="pointer"/>
          <p:cNvCxnSpPr>
            <a:stCxn id="25" idx="1"/>
          </p:cNvCxnSpPr>
          <p:nvPr/>
        </p:nvCxnSpPr>
        <p:spPr>
          <a:xfrm flipH="1" flipV="1">
            <a:off x="5011095" y="2368962"/>
            <a:ext cx="597379" cy="562121"/>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164803" y="1066092"/>
            <a:ext cx="527549"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tabs</a:t>
            </a:r>
            <a:endParaRPr lang="en-CA" sz="1600" dirty="0">
              <a:solidFill>
                <a:srgbClr val="003300"/>
              </a:solidFill>
            </a:endParaRPr>
          </a:p>
        </p:txBody>
      </p:sp>
      <p:cxnSp>
        <p:nvCxnSpPr>
          <p:cNvPr id="22" name="Straight Connector 21" descr="pointer"/>
          <p:cNvCxnSpPr>
            <a:endCxn id="21" idx="2"/>
          </p:cNvCxnSpPr>
          <p:nvPr/>
        </p:nvCxnSpPr>
        <p:spPr>
          <a:xfrm flipV="1">
            <a:off x="3141848" y="1385016"/>
            <a:ext cx="286730" cy="223972"/>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3069297" y="2514600"/>
            <a:ext cx="1130300"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Formula bar</a:t>
            </a:r>
            <a:endParaRPr lang="en-CA" sz="1600" dirty="0">
              <a:solidFill>
                <a:srgbClr val="003300"/>
              </a:solidFill>
            </a:endParaRPr>
          </a:p>
        </p:txBody>
      </p:sp>
      <p:cxnSp>
        <p:nvCxnSpPr>
          <p:cNvPr id="24" name="Straight Connector 23" descr="pointer"/>
          <p:cNvCxnSpPr>
            <a:stCxn id="23" idx="1"/>
          </p:cNvCxnSpPr>
          <p:nvPr/>
        </p:nvCxnSpPr>
        <p:spPr>
          <a:xfrm flipH="1" flipV="1">
            <a:off x="2563628" y="2592055"/>
            <a:ext cx="505669" cy="82007"/>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608474" y="2648510"/>
            <a:ext cx="965200" cy="565146"/>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l"/>
            <a:r>
              <a:rPr lang="en-CA" sz="1600" dirty="0" smtClean="0">
                <a:solidFill>
                  <a:srgbClr val="003300"/>
                </a:solidFill>
              </a:rPr>
              <a:t>dialog box launcher</a:t>
            </a:r>
            <a:endParaRPr lang="en-CA" sz="1600" dirty="0">
              <a:solidFill>
                <a:srgbClr val="003300"/>
              </a:solidFill>
            </a:endParaRPr>
          </a:p>
        </p:txBody>
      </p:sp>
      <p:cxnSp>
        <p:nvCxnSpPr>
          <p:cNvPr id="26" name="Straight Connector 25" descr="pointer"/>
          <p:cNvCxnSpPr/>
          <p:nvPr/>
        </p:nvCxnSpPr>
        <p:spPr>
          <a:xfrm>
            <a:off x="4608873" y="4064597"/>
            <a:ext cx="309838" cy="172921"/>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843252" y="1055099"/>
            <a:ext cx="795548"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Title bar</a:t>
            </a:r>
            <a:endParaRPr lang="en-CA" sz="1600" dirty="0">
              <a:solidFill>
                <a:srgbClr val="003300"/>
              </a:solidFill>
            </a:endParaRPr>
          </a:p>
        </p:txBody>
      </p:sp>
      <p:cxnSp>
        <p:nvCxnSpPr>
          <p:cNvPr id="28" name="Straight Connector 27" descr="pointer"/>
          <p:cNvCxnSpPr/>
          <p:nvPr/>
        </p:nvCxnSpPr>
        <p:spPr>
          <a:xfrm flipV="1">
            <a:off x="4795666" y="1375004"/>
            <a:ext cx="317823" cy="231133"/>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4545078" y="3172877"/>
            <a:ext cx="712722"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column</a:t>
            </a:r>
            <a:endParaRPr lang="en-CA" sz="1600" dirty="0">
              <a:solidFill>
                <a:srgbClr val="003300"/>
              </a:solidFill>
            </a:endParaRPr>
          </a:p>
        </p:txBody>
      </p:sp>
      <p:sp>
        <p:nvSpPr>
          <p:cNvPr id="31" name="TextBox 30"/>
          <p:cNvSpPr txBox="1"/>
          <p:nvPr/>
        </p:nvSpPr>
        <p:spPr>
          <a:xfrm>
            <a:off x="7560123" y="2807265"/>
            <a:ext cx="633485"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group</a:t>
            </a:r>
            <a:endParaRPr lang="en-CA" sz="1600" dirty="0">
              <a:solidFill>
                <a:srgbClr val="003300"/>
              </a:solidFill>
            </a:endParaRPr>
          </a:p>
        </p:txBody>
      </p:sp>
      <p:cxnSp>
        <p:nvCxnSpPr>
          <p:cNvPr id="32" name="Straight Connector 31" descr="pointer"/>
          <p:cNvCxnSpPr>
            <a:endCxn id="70" idx="1"/>
          </p:cNvCxnSpPr>
          <p:nvPr/>
        </p:nvCxnSpPr>
        <p:spPr>
          <a:xfrm>
            <a:off x="1003679" y="2143677"/>
            <a:ext cx="275569" cy="64267"/>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6471851" y="1007045"/>
            <a:ext cx="2357386"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Collapse the Ribbon button</a:t>
            </a:r>
            <a:endParaRPr lang="en-CA" sz="1600" dirty="0">
              <a:solidFill>
                <a:srgbClr val="003300"/>
              </a:solidFill>
            </a:endParaRPr>
          </a:p>
        </p:txBody>
      </p:sp>
      <p:cxnSp>
        <p:nvCxnSpPr>
          <p:cNvPr id="34" name="Straight Connector 33" descr="pointer"/>
          <p:cNvCxnSpPr/>
          <p:nvPr/>
        </p:nvCxnSpPr>
        <p:spPr>
          <a:xfrm>
            <a:off x="7934974" y="1325969"/>
            <a:ext cx="846677" cy="1042993"/>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7632103" y="3720765"/>
            <a:ext cx="927100"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scroll box</a:t>
            </a:r>
            <a:endParaRPr lang="en-CA" sz="1600" dirty="0">
              <a:solidFill>
                <a:srgbClr val="003300"/>
              </a:solidFill>
            </a:endParaRPr>
          </a:p>
        </p:txBody>
      </p:sp>
      <p:cxnSp>
        <p:nvCxnSpPr>
          <p:cNvPr id="36" name="Straight Connector 35" descr="pointer"/>
          <p:cNvCxnSpPr>
            <a:endCxn id="69" idx="1"/>
          </p:cNvCxnSpPr>
          <p:nvPr/>
        </p:nvCxnSpPr>
        <p:spPr>
          <a:xfrm flipV="1">
            <a:off x="4904988" y="2920722"/>
            <a:ext cx="991" cy="253142"/>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4927610" y="4067898"/>
            <a:ext cx="1003300"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cell pointer</a:t>
            </a:r>
            <a:endParaRPr lang="en-CA" sz="1600" dirty="0">
              <a:solidFill>
                <a:srgbClr val="003300"/>
              </a:solidFill>
            </a:endParaRPr>
          </a:p>
        </p:txBody>
      </p:sp>
      <p:cxnSp>
        <p:nvCxnSpPr>
          <p:cNvPr id="38" name="Straight Connector 37" descr="pointer"/>
          <p:cNvCxnSpPr/>
          <p:nvPr/>
        </p:nvCxnSpPr>
        <p:spPr>
          <a:xfrm flipH="1" flipV="1">
            <a:off x="7761629" y="2547887"/>
            <a:ext cx="93771" cy="245389"/>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4927610" y="5323357"/>
            <a:ext cx="1709948"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horizontal scroll bar</a:t>
            </a:r>
            <a:endParaRPr lang="en-CA" sz="1600" dirty="0">
              <a:solidFill>
                <a:srgbClr val="003300"/>
              </a:solidFill>
            </a:endParaRPr>
          </a:p>
        </p:txBody>
      </p:sp>
      <p:cxnSp>
        <p:nvCxnSpPr>
          <p:cNvPr id="40" name="Straight Connector 39" descr="pointer"/>
          <p:cNvCxnSpPr/>
          <p:nvPr/>
        </p:nvCxnSpPr>
        <p:spPr>
          <a:xfrm>
            <a:off x="5766640" y="5642281"/>
            <a:ext cx="284905" cy="201965"/>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6881998" y="4936903"/>
            <a:ext cx="1546370"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vertical scroll bar</a:t>
            </a:r>
            <a:endParaRPr lang="en-CA" sz="1600" dirty="0">
              <a:solidFill>
                <a:srgbClr val="003300"/>
              </a:solidFill>
            </a:endParaRPr>
          </a:p>
        </p:txBody>
      </p:sp>
      <p:cxnSp>
        <p:nvCxnSpPr>
          <p:cNvPr id="42" name="Straight Connector 41" descr="pointer"/>
          <p:cNvCxnSpPr/>
          <p:nvPr/>
        </p:nvCxnSpPr>
        <p:spPr>
          <a:xfrm flipV="1">
            <a:off x="7852285" y="4349602"/>
            <a:ext cx="1027265" cy="587301"/>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2052" name="Left Bracket 2051" descr="bracket"/>
          <p:cNvSpPr/>
          <p:nvPr/>
        </p:nvSpPr>
        <p:spPr>
          <a:xfrm rot="5400000">
            <a:off x="2191761" y="-482380"/>
            <a:ext cx="105131" cy="4291504"/>
          </a:xfrm>
          <a:prstGeom prst="leftBracket">
            <a:avLst/>
          </a:prstGeom>
          <a:ln w="12700">
            <a:solidFill>
              <a:srgbClr val="00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p>
        </p:txBody>
      </p:sp>
      <p:sp>
        <p:nvSpPr>
          <p:cNvPr id="68" name="Left Bracket 67" descr="bracket"/>
          <p:cNvSpPr/>
          <p:nvPr/>
        </p:nvSpPr>
        <p:spPr>
          <a:xfrm rot="16200000" flipV="1">
            <a:off x="7662991" y="1828529"/>
            <a:ext cx="120996" cy="1317022"/>
          </a:xfrm>
          <a:prstGeom prst="leftBracket">
            <a:avLst/>
          </a:prstGeom>
          <a:ln>
            <a:solidFill>
              <a:srgbClr val="00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p>
        </p:txBody>
      </p:sp>
      <p:sp>
        <p:nvSpPr>
          <p:cNvPr id="69" name="Left Bracket 68" descr="bracket"/>
          <p:cNvSpPr/>
          <p:nvPr/>
        </p:nvSpPr>
        <p:spPr>
          <a:xfrm rot="16200000" flipV="1">
            <a:off x="4855318" y="2629214"/>
            <a:ext cx="101321" cy="481694"/>
          </a:xfrm>
          <a:prstGeom prst="leftBracket">
            <a:avLst/>
          </a:prstGeom>
          <a:ln>
            <a:solidFill>
              <a:srgbClr val="00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p>
        </p:txBody>
      </p:sp>
      <p:sp>
        <p:nvSpPr>
          <p:cNvPr id="70" name="Left Bracket 69" descr="bracket"/>
          <p:cNvSpPr/>
          <p:nvPr/>
        </p:nvSpPr>
        <p:spPr>
          <a:xfrm>
            <a:off x="1279248" y="1811437"/>
            <a:ext cx="190500" cy="793014"/>
          </a:xfrm>
          <a:prstGeom prst="leftBracket">
            <a:avLst/>
          </a:prstGeom>
          <a:ln w="12700">
            <a:solidFill>
              <a:srgbClr val="00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p>
        </p:txBody>
      </p:sp>
      <p:sp>
        <p:nvSpPr>
          <p:cNvPr id="71" name="Left Bracket 70" descr="bracket"/>
          <p:cNvSpPr/>
          <p:nvPr/>
        </p:nvSpPr>
        <p:spPr>
          <a:xfrm rot="10800000">
            <a:off x="228600" y="4713059"/>
            <a:ext cx="205028" cy="239230"/>
          </a:xfrm>
          <a:prstGeom prst="leftBracket">
            <a:avLst/>
          </a:prstGeom>
          <a:ln w="12700">
            <a:solidFill>
              <a:srgbClr val="00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dirty="0"/>
          </a:p>
        </p:txBody>
      </p:sp>
      <p:cxnSp>
        <p:nvCxnSpPr>
          <p:cNvPr id="90" name="Straight Connector 89" descr="pointer"/>
          <p:cNvCxnSpPr>
            <a:stCxn id="15" idx="2"/>
          </p:cNvCxnSpPr>
          <p:nvPr/>
        </p:nvCxnSpPr>
        <p:spPr>
          <a:xfrm flipH="1">
            <a:off x="1173507" y="5504858"/>
            <a:ext cx="316146" cy="274847"/>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321011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CHECKPOINT 2</a:t>
            </a:r>
            <a:endParaRPr lang="en-CA" dirty="0"/>
          </a:p>
        </p:txBody>
      </p:sp>
      <p:sp>
        <p:nvSpPr>
          <p:cNvPr id="3" name="Content Placeholder 5"/>
          <p:cNvSpPr txBox="1">
            <a:spLocks/>
          </p:cNvSpPr>
          <p:nvPr/>
        </p:nvSpPr>
        <p:spPr>
          <a:xfrm>
            <a:off x="428596" y="764704"/>
            <a:ext cx="4186238" cy="2592288"/>
          </a:xfrm>
          <a:prstGeom prst="rect">
            <a:avLst/>
          </a:prstGeom>
          <a:gradFill flip="none" rotWithShape="1">
            <a:gsLst>
              <a:gs pos="0">
                <a:srgbClr val="DDEBCF"/>
              </a:gs>
              <a:gs pos="50000">
                <a:srgbClr val="9CB86E"/>
              </a:gs>
              <a:gs pos="100000">
                <a:srgbClr val="156B13"/>
              </a:gs>
            </a:gsLst>
            <a:lin ang="2700000" scaled="1"/>
            <a:tileRect/>
          </a:gradFill>
          <a:effectLst>
            <a:outerShdw blurRad="50800" dist="38100" dir="5400000" algn="t" rotWithShape="0">
              <a:prstClr val="black">
                <a:alpha val="40000"/>
              </a:prstClr>
            </a:outerShdw>
          </a:effectLst>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Clr>
                <a:srgbClr val="003300"/>
              </a:buClr>
              <a:buFont typeface="+mj-lt"/>
              <a:buAutoNum type="arabicParenR"/>
            </a:pPr>
            <a:r>
              <a:rPr lang="en-CA" sz="2000" dirty="0" smtClean="0">
                <a:latin typeface="Calibri" pitchFamily="34" charset="0"/>
                <a:cs typeface="Calibri" pitchFamily="34" charset="0"/>
              </a:rPr>
              <a:t>Use this built-in function to add a range of values.</a:t>
            </a:r>
          </a:p>
          <a:p>
            <a:pPr marL="919163" lvl="1" indent="-461963">
              <a:buClr>
                <a:srgbClr val="003300"/>
              </a:buClr>
              <a:buFont typeface="+mj-lt"/>
              <a:buAutoNum type="alphaLcPeriod"/>
            </a:pPr>
            <a:r>
              <a:rPr lang="en-CA" sz="2000" dirty="0" smtClean="0">
                <a:latin typeface="Calibri" pitchFamily="34" charset="0"/>
                <a:cs typeface="Calibri" pitchFamily="34" charset="0"/>
              </a:rPr>
              <a:t>ADD function</a:t>
            </a:r>
            <a:endParaRPr lang="en-CA" sz="1600" dirty="0" smtClean="0">
              <a:latin typeface="Calibri" pitchFamily="34" charset="0"/>
              <a:cs typeface="Calibri" pitchFamily="34" charset="0"/>
            </a:endParaRPr>
          </a:p>
          <a:p>
            <a:pPr marL="919163" lvl="1" indent="-461963">
              <a:buClr>
                <a:srgbClr val="003300"/>
              </a:buClr>
              <a:buFont typeface="+mj-lt"/>
              <a:buAutoNum type="alphaLcPeriod"/>
            </a:pPr>
            <a:r>
              <a:rPr lang="en-CA" sz="2000" dirty="0" smtClean="0">
                <a:latin typeface="Calibri" pitchFamily="34" charset="0"/>
                <a:cs typeface="Calibri" pitchFamily="34" charset="0"/>
              </a:rPr>
              <a:t>SUM function</a:t>
            </a:r>
          </a:p>
          <a:p>
            <a:pPr marL="919163" lvl="1" indent="-461963">
              <a:buClr>
                <a:srgbClr val="003300"/>
              </a:buClr>
              <a:buFont typeface="+mj-lt"/>
              <a:buAutoNum type="alphaLcPeriod"/>
            </a:pPr>
            <a:r>
              <a:rPr lang="en-CA" sz="2000" dirty="0" smtClean="0">
                <a:latin typeface="Calibri" pitchFamily="34" charset="0"/>
                <a:cs typeface="Calibri" pitchFamily="34" charset="0"/>
              </a:rPr>
              <a:t>TOTAL function</a:t>
            </a:r>
          </a:p>
          <a:p>
            <a:pPr marL="919163" lvl="1" indent="-461963">
              <a:buClr>
                <a:srgbClr val="003300"/>
              </a:buClr>
              <a:buFont typeface="+mj-lt"/>
              <a:buAutoNum type="alphaLcPeriod"/>
            </a:pPr>
            <a:r>
              <a:rPr lang="en-CA" sz="2000" dirty="0" smtClean="0">
                <a:latin typeface="Calibri" pitchFamily="34" charset="0"/>
                <a:cs typeface="Calibri" pitchFamily="34" charset="0"/>
              </a:rPr>
              <a:t>RANGE function</a:t>
            </a:r>
            <a:endParaRPr lang="en-CA" sz="2000" dirty="0">
              <a:latin typeface="Calibri" pitchFamily="34" charset="0"/>
              <a:cs typeface="Calibri" pitchFamily="34" charset="0"/>
            </a:endParaRPr>
          </a:p>
          <a:p>
            <a:pPr marL="0" indent="0">
              <a:buFont typeface="Arial" pitchFamily="34" charset="0"/>
              <a:buNone/>
            </a:pPr>
            <a:endParaRPr lang="en-CA" dirty="0"/>
          </a:p>
        </p:txBody>
      </p:sp>
      <p:sp>
        <p:nvSpPr>
          <p:cNvPr id="4" name="Content Placeholder 6"/>
          <p:cNvSpPr txBox="1">
            <a:spLocks/>
          </p:cNvSpPr>
          <p:nvPr/>
        </p:nvSpPr>
        <p:spPr>
          <a:xfrm>
            <a:off x="4686272" y="764704"/>
            <a:ext cx="4184651" cy="2592288"/>
          </a:xfrm>
          <a:prstGeom prst="rect">
            <a:avLst/>
          </a:prstGeom>
          <a:gradFill flip="none" rotWithShape="1">
            <a:gsLst>
              <a:gs pos="0">
                <a:srgbClr val="DDEBCF"/>
              </a:gs>
              <a:gs pos="50000">
                <a:srgbClr val="9CB86E"/>
              </a:gs>
              <a:gs pos="100000">
                <a:srgbClr val="156B13"/>
              </a:gs>
            </a:gsLst>
            <a:lin ang="2700000" scaled="1"/>
            <a:tileRect/>
          </a:gradFill>
          <a:effectLst>
            <a:outerShdw blurRad="50800" dist="38100" dir="5400000" algn="t" rotWithShape="0">
              <a:prstClr val="black">
                <a:alpha val="40000"/>
              </a:prstClr>
            </a:outerShdw>
          </a:effectLst>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003300"/>
              </a:buClr>
              <a:buFont typeface="+mj-lt"/>
              <a:buAutoNum type="arabicParenR" startAt="3"/>
            </a:pPr>
            <a:r>
              <a:rPr lang="en-CA" sz="2000" dirty="0"/>
              <a:t>Excel uses up to </a:t>
            </a:r>
            <a:r>
              <a:rPr lang="en-CA" sz="2000" dirty="0" smtClean="0"/>
              <a:t>how many decimal </a:t>
            </a:r>
            <a:r>
              <a:rPr lang="en-CA" sz="2000" dirty="0"/>
              <a:t>places </a:t>
            </a:r>
            <a:r>
              <a:rPr lang="en-CA" sz="2000" dirty="0" smtClean="0"/>
              <a:t>when </a:t>
            </a:r>
            <a:r>
              <a:rPr lang="en-CA" sz="2000" dirty="0"/>
              <a:t>calculating </a:t>
            </a:r>
            <a:r>
              <a:rPr lang="en-CA" sz="2000" dirty="0" smtClean="0"/>
              <a:t>values?</a:t>
            </a:r>
          </a:p>
          <a:p>
            <a:pPr marL="919163" lvl="1" indent="-461963">
              <a:buClr>
                <a:srgbClr val="003300"/>
              </a:buClr>
              <a:buFont typeface="+mj-lt"/>
              <a:buAutoNum type="alphaLcPeriod"/>
            </a:pPr>
            <a:r>
              <a:rPr lang="en-CA" sz="2000" dirty="0" smtClean="0">
                <a:latin typeface="Calibri" pitchFamily="34" charset="0"/>
                <a:cs typeface="Calibri" pitchFamily="34" charset="0"/>
              </a:rPr>
              <a:t>1</a:t>
            </a:r>
            <a:endParaRPr lang="en-CA" sz="2000" dirty="0">
              <a:latin typeface="Calibri" pitchFamily="34" charset="0"/>
              <a:cs typeface="Calibri" pitchFamily="34" charset="0"/>
            </a:endParaRPr>
          </a:p>
          <a:p>
            <a:pPr marL="919163" lvl="1" indent="-461963">
              <a:buClr>
                <a:srgbClr val="003300"/>
              </a:buClr>
              <a:buFont typeface="+mj-lt"/>
              <a:buAutoNum type="alphaLcPeriod"/>
            </a:pPr>
            <a:r>
              <a:rPr lang="en-CA" sz="2000" dirty="0" smtClean="0">
                <a:latin typeface="Calibri" pitchFamily="34" charset="0"/>
                <a:cs typeface="Calibri" pitchFamily="34" charset="0"/>
              </a:rPr>
              <a:t>5</a:t>
            </a:r>
            <a:endParaRPr lang="en-CA" sz="2000" dirty="0">
              <a:latin typeface="Calibri" pitchFamily="34" charset="0"/>
              <a:cs typeface="Calibri" pitchFamily="34" charset="0"/>
            </a:endParaRPr>
          </a:p>
          <a:p>
            <a:pPr marL="919163" lvl="1" indent="-461963">
              <a:buClr>
                <a:srgbClr val="003300"/>
              </a:buClr>
              <a:buFont typeface="+mj-lt"/>
              <a:buAutoNum type="alphaLcPeriod"/>
            </a:pPr>
            <a:r>
              <a:rPr lang="en-CA" sz="2000" dirty="0" smtClean="0">
                <a:latin typeface="Calibri" pitchFamily="34" charset="0"/>
                <a:cs typeface="Calibri" pitchFamily="34" charset="0"/>
              </a:rPr>
              <a:t>10</a:t>
            </a:r>
            <a:endParaRPr lang="en-CA" sz="2000" dirty="0">
              <a:latin typeface="Calibri" pitchFamily="34" charset="0"/>
              <a:cs typeface="Calibri" pitchFamily="34" charset="0"/>
            </a:endParaRPr>
          </a:p>
          <a:p>
            <a:pPr marL="919163" lvl="1" indent="-461963">
              <a:buClr>
                <a:srgbClr val="003300"/>
              </a:buClr>
              <a:buFont typeface="+mj-lt"/>
              <a:buAutoNum type="alphaLcPeriod"/>
            </a:pPr>
            <a:r>
              <a:rPr lang="en-CA" sz="2000" dirty="0" smtClean="0">
                <a:latin typeface="Calibri" pitchFamily="34" charset="0"/>
                <a:cs typeface="Calibri" pitchFamily="34" charset="0"/>
              </a:rPr>
              <a:t>15</a:t>
            </a:r>
            <a:endParaRPr lang="en-CA" sz="2000" dirty="0">
              <a:latin typeface="Calibri" pitchFamily="34" charset="0"/>
              <a:cs typeface="Calibri" pitchFamily="34" charset="0"/>
            </a:endParaRPr>
          </a:p>
          <a:p>
            <a:pPr>
              <a:buFont typeface="+mj-lt"/>
              <a:buAutoNum type="arabicParenR" startAt="3"/>
            </a:pPr>
            <a:endParaRPr lang="en-CA" sz="2000" dirty="0" smtClean="0"/>
          </a:p>
          <a:p>
            <a:pPr>
              <a:buFont typeface="+mj-lt"/>
              <a:buAutoNum type="arabicParenR" startAt="3"/>
            </a:pPr>
            <a:endParaRPr lang="en-CA" sz="2000" dirty="0"/>
          </a:p>
        </p:txBody>
      </p:sp>
      <p:sp>
        <p:nvSpPr>
          <p:cNvPr id="5" name="Content Placeholder 5"/>
          <p:cNvSpPr txBox="1">
            <a:spLocks/>
          </p:cNvSpPr>
          <p:nvPr/>
        </p:nvSpPr>
        <p:spPr>
          <a:xfrm>
            <a:off x="428596" y="3429000"/>
            <a:ext cx="4186238" cy="2880320"/>
          </a:xfrm>
          <a:prstGeom prst="rect">
            <a:avLst/>
          </a:prstGeom>
          <a:gradFill flip="none" rotWithShape="1">
            <a:gsLst>
              <a:gs pos="0">
                <a:srgbClr val="DDEBCF"/>
              </a:gs>
              <a:gs pos="50000">
                <a:srgbClr val="9CB86E"/>
              </a:gs>
              <a:gs pos="100000">
                <a:srgbClr val="156B13"/>
              </a:gs>
            </a:gsLst>
            <a:lin ang="2700000" scaled="1"/>
            <a:tileRect/>
          </a:gradFill>
          <a:effectLst>
            <a:outerShdw blurRad="50800" dist="38100" dir="5400000" algn="t" rotWithShape="0">
              <a:prstClr val="black">
                <a:alpha val="40000"/>
              </a:prstClr>
            </a:outerShdw>
          </a:effectLst>
        </p:spPr>
        <p:txBody>
          <a:bodyPr vert="horz" lIns="91440" tIns="45720" rIns="91440" bIns="45720" rtlCol="0">
            <a:noAutofit/>
          </a:bodyPr>
          <a:lstStyle>
            <a:lvl1pPr marL="457200" indent="-457200" algn="l" defTabSz="914400" rtl="0" eaLnBrk="1" fontAlgn="base" latinLnBrk="0" hangingPunct="1">
              <a:spcBef>
                <a:spcPct val="20000"/>
              </a:spcBef>
              <a:spcAft>
                <a:spcPct val="0"/>
              </a:spcAft>
              <a:buClr>
                <a:srgbClr val="336699"/>
              </a:buClr>
              <a:buSzPct val="80000"/>
              <a:buFont typeface="+mj-lt"/>
              <a:buAutoNum type="arabicParenR"/>
              <a:defRPr lang="en-US" sz="2000" kern="1200" dirty="0" smtClean="0">
                <a:solidFill>
                  <a:schemeClr val="tx1"/>
                </a:solidFill>
                <a:latin typeface="Calibri" pitchFamily="34" charset="0"/>
                <a:ea typeface="+mn-ea"/>
                <a:cs typeface="Calibri" pitchFamily="34" charset="0"/>
              </a:defRPr>
            </a:lvl1pPr>
            <a:lvl2pPr marL="914400" indent="-457200" algn="l" defTabSz="914400" rtl="0" eaLnBrk="1" fontAlgn="base" latinLnBrk="0" hangingPunct="1">
              <a:spcBef>
                <a:spcPct val="20000"/>
              </a:spcBef>
              <a:spcAft>
                <a:spcPct val="0"/>
              </a:spcAft>
              <a:buClr>
                <a:srgbClr val="336699"/>
              </a:buClr>
              <a:buFont typeface="+mj-lt"/>
              <a:buAutoNum type="alphaLcPeriod"/>
              <a:defRPr lang="en-US" sz="1800" kern="1200" dirty="0" smtClean="0">
                <a:solidFill>
                  <a:schemeClr val="tx1"/>
                </a:solidFill>
                <a:latin typeface="Calibri" pitchFamily="34" charset="0"/>
                <a:ea typeface="+mn-ea"/>
                <a:cs typeface="Calibri" pitchFamily="34" charset="0"/>
              </a:defRPr>
            </a:lvl2pPr>
            <a:lvl3pPr marL="1257300" indent="-342900" algn="l" defTabSz="914400" rtl="0" eaLnBrk="1" fontAlgn="base" latinLnBrk="0" hangingPunct="1">
              <a:spcBef>
                <a:spcPct val="20000"/>
              </a:spcBef>
              <a:spcAft>
                <a:spcPct val="0"/>
              </a:spcAft>
              <a:buClr>
                <a:srgbClr val="336699"/>
              </a:buClr>
              <a:buFont typeface="+mj-lt"/>
              <a:buAutoNum type="arabicPeriod"/>
              <a:defRPr lang="en-US" sz="1800" kern="1200" dirty="0" smtClean="0">
                <a:solidFill>
                  <a:schemeClr val="tx1"/>
                </a:solidFill>
                <a:latin typeface="Calibri" pitchFamily="34" charset="0"/>
                <a:ea typeface="+mn-ea"/>
                <a:cs typeface="Calibri"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a:buClr>
                <a:srgbClr val="003300"/>
              </a:buClr>
              <a:buSzPct val="100000"/>
              <a:buFont typeface="+mj-lt"/>
              <a:buAutoNum type="arabicParenR" startAt="2"/>
            </a:pPr>
            <a:r>
              <a:rPr lang="en-CA" dirty="0" smtClean="0"/>
              <a:t>This is a temporary storage location used when copying.</a:t>
            </a:r>
            <a:endParaRPr lang="en-CA" sz="2000" dirty="0" smtClean="0"/>
          </a:p>
          <a:p>
            <a:pPr lvl="1">
              <a:buClr>
                <a:srgbClr val="003300"/>
              </a:buClr>
            </a:pPr>
            <a:r>
              <a:rPr lang="en-CA" sz="2000" dirty="0" smtClean="0"/>
              <a:t>Clipboard</a:t>
            </a:r>
          </a:p>
          <a:p>
            <a:pPr lvl="1">
              <a:buClr>
                <a:srgbClr val="003300"/>
              </a:buClr>
            </a:pPr>
            <a:r>
              <a:rPr lang="en-CA" sz="2000" dirty="0" smtClean="0"/>
              <a:t>Copyboard</a:t>
            </a:r>
          </a:p>
          <a:p>
            <a:pPr lvl="1">
              <a:buClr>
                <a:srgbClr val="003300"/>
              </a:buClr>
            </a:pPr>
            <a:r>
              <a:rPr lang="en-CA" sz="2000" dirty="0" smtClean="0"/>
              <a:t>Storageboard</a:t>
            </a:r>
          </a:p>
          <a:p>
            <a:pPr lvl="1">
              <a:buClr>
                <a:srgbClr val="003300"/>
              </a:buClr>
            </a:pPr>
            <a:r>
              <a:rPr lang="en-CA" sz="2000" dirty="0" smtClean="0"/>
              <a:t>Tempboard</a:t>
            </a:r>
            <a:endParaRPr lang="en-CA" sz="2000" dirty="0"/>
          </a:p>
        </p:txBody>
      </p:sp>
      <p:sp>
        <p:nvSpPr>
          <p:cNvPr id="6" name="Content Placeholder 5"/>
          <p:cNvSpPr txBox="1">
            <a:spLocks/>
          </p:cNvSpPr>
          <p:nvPr/>
        </p:nvSpPr>
        <p:spPr>
          <a:xfrm>
            <a:off x="4686272" y="3429000"/>
            <a:ext cx="4186238" cy="2880320"/>
          </a:xfrm>
          <a:prstGeom prst="rect">
            <a:avLst/>
          </a:prstGeom>
          <a:gradFill flip="none" rotWithShape="1">
            <a:gsLst>
              <a:gs pos="0">
                <a:srgbClr val="DDEBCF"/>
              </a:gs>
              <a:gs pos="50000">
                <a:srgbClr val="9CB86E"/>
              </a:gs>
              <a:gs pos="100000">
                <a:srgbClr val="156B13"/>
              </a:gs>
            </a:gsLst>
            <a:lin ang="2700000" scaled="1"/>
            <a:tileRect/>
          </a:gradFill>
          <a:effectLst>
            <a:outerShdw blurRad="50800" dist="38100" dir="5400000" algn="t" rotWithShape="0">
              <a:prstClr val="black">
                <a:alpha val="40000"/>
              </a:prstClr>
            </a:outerShdw>
          </a:effectLst>
        </p:spPr>
        <p:txBody>
          <a:bodyPr vert="horz" lIns="91440" tIns="45720" rIns="91440" bIns="45720" rtlCol="0">
            <a:noAutofit/>
          </a:bodyPr>
          <a:lstStyle>
            <a:lvl1pPr marL="457200" indent="-457200" algn="l" defTabSz="914400" rtl="0" eaLnBrk="1" fontAlgn="base" latinLnBrk="0" hangingPunct="1">
              <a:spcBef>
                <a:spcPct val="20000"/>
              </a:spcBef>
              <a:spcAft>
                <a:spcPct val="0"/>
              </a:spcAft>
              <a:buClr>
                <a:srgbClr val="336699"/>
              </a:buClr>
              <a:buSzPct val="80000"/>
              <a:buFont typeface="+mj-lt"/>
              <a:buAutoNum type="arabicParenR"/>
              <a:defRPr lang="en-US" sz="2000" kern="1200" dirty="0" smtClean="0">
                <a:solidFill>
                  <a:schemeClr val="tx1"/>
                </a:solidFill>
                <a:latin typeface="Calibri" pitchFamily="34" charset="0"/>
                <a:ea typeface="+mn-ea"/>
                <a:cs typeface="Calibri" pitchFamily="34" charset="0"/>
              </a:defRPr>
            </a:lvl1pPr>
            <a:lvl2pPr marL="914400" indent="-457200" algn="l" defTabSz="914400" rtl="0" eaLnBrk="1" fontAlgn="base" latinLnBrk="0" hangingPunct="1">
              <a:spcBef>
                <a:spcPct val="20000"/>
              </a:spcBef>
              <a:spcAft>
                <a:spcPct val="0"/>
              </a:spcAft>
              <a:buClr>
                <a:srgbClr val="336699"/>
              </a:buClr>
              <a:buFont typeface="+mj-lt"/>
              <a:buAutoNum type="alphaLcPeriod"/>
              <a:defRPr lang="en-US" sz="1800" kern="1200" dirty="0" smtClean="0">
                <a:solidFill>
                  <a:schemeClr val="tx1"/>
                </a:solidFill>
                <a:latin typeface="Calibri" pitchFamily="34" charset="0"/>
                <a:ea typeface="+mn-ea"/>
                <a:cs typeface="Calibri" pitchFamily="34" charset="0"/>
              </a:defRPr>
            </a:lvl2pPr>
            <a:lvl3pPr marL="1257300" indent="-342900" algn="l" defTabSz="914400" rtl="0" eaLnBrk="1" fontAlgn="base" latinLnBrk="0" hangingPunct="1">
              <a:spcBef>
                <a:spcPct val="20000"/>
              </a:spcBef>
              <a:spcAft>
                <a:spcPct val="0"/>
              </a:spcAft>
              <a:buClr>
                <a:srgbClr val="336699"/>
              </a:buClr>
              <a:buFont typeface="+mj-lt"/>
              <a:buAutoNum type="arabicPeriod"/>
              <a:defRPr lang="en-US" sz="1800" kern="1200" dirty="0" smtClean="0">
                <a:solidFill>
                  <a:schemeClr val="tx1"/>
                </a:solidFill>
                <a:latin typeface="Calibri" pitchFamily="34" charset="0"/>
                <a:ea typeface="+mn-ea"/>
                <a:cs typeface="Calibri"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a:buClr>
                <a:srgbClr val="003300"/>
              </a:buClr>
              <a:buSzPct val="100000"/>
              <a:buFont typeface="+mj-lt"/>
              <a:buAutoNum type="arabicParenR" startAt="4"/>
            </a:pPr>
            <a:r>
              <a:rPr lang="en-CA" dirty="0" smtClean="0"/>
              <a:t>This button is used to rotate text within cells.</a:t>
            </a:r>
          </a:p>
          <a:p>
            <a:pPr lvl="1">
              <a:buClr>
                <a:srgbClr val="003300"/>
              </a:buClr>
            </a:pPr>
            <a:r>
              <a:rPr lang="en-CA" sz="2000" dirty="0" smtClean="0"/>
              <a:t>Orientation</a:t>
            </a:r>
          </a:p>
          <a:p>
            <a:pPr lvl="1">
              <a:buClr>
                <a:srgbClr val="003300"/>
              </a:buClr>
            </a:pPr>
            <a:r>
              <a:rPr lang="en-CA" sz="2000" dirty="0" smtClean="0"/>
              <a:t>Rotate</a:t>
            </a:r>
          </a:p>
          <a:p>
            <a:pPr lvl="1">
              <a:buClr>
                <a:srgbClr val="003300"/>
              </a:buClr>
            </a:pPr>
            <a:r>
              <a:rPr lang="en-CA" sz="2000" dirty="0" smtClean="0"/>
              <a:t>Angle</a:t>
            </a:r>
          </a:p>
          <a:p>
            <a:pPr lvl="1">
              <a:buClr>
                <a:srgbClr val="003300"/>
              </a:buClr>
            </a:pPr>
            <a:r>
              <a:rPr lang="en-CA" sz="2000" dirty="0" smtClean="0"/>
              <a:t>Text</a:t>
            </a:r>
            <a:endParaRPr lang="en-CA" sz="2000" dirty="0"/>
          </a:p>
        </p:txBody>
      </p:sp>
      <p:sp>
        <p:nvSpPr>
          <p:cNvPr id="7" name="TextBox 6"/>
          <p:cNvSpPr txBox="1"/>
          <p:nvPr/>
        </p:nvSpPr>
        <p:spPr>
          <a:xfrm>
            <a:off x="3347864" y="3038068"/>
            <a:ext cx="1266970" cy="318924"/>
          </a:xfrm>
          <a:prstGeom prst="rect">
            <a:avLst/>
          </a:prstGeom>
          <a:solidFill>
            <a:srgbClr val="003300"/>
          </a:solidFill>
          <a:ln>
            <a:solidFill>
              <a:srgbClr val="003300"/>
            </a:solidFill>
          </a:ln>
          <a:effectLst>
            <a:outerShdw blurRad="50800" dist="38100" dir="5400000" algn="t"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chemeClr val="bg1"/>
                </a:solidFill>
              </a:rPr>
              <a:t>Next Question</a:t>
            </a:r>
            <a:endParaRPr lang="en-CA" sz="1600" dirty="0">
              <a:solidFill>
                <a:schemeClr val="bg1"/>
              </a:solidFill>
            </a:endParaRPr>
          </a:p>
        </p:txBody>
      </p:sp>
      <p:sp>
        <p:nvSpPr>
          <p:cNvPr id="8" name="TextBox 7"/>
          <p:cNvSpPr txBox="1"/>
          <p:nvPr/>
        </p:nvSpPr>
        <p:spPr>
          <a:xfrm>
            <a:off x="3348340" y="5990396"/>
            <a:ext cx="1266494" cy="318924"/>
          </a:xfrm>
          <a:prstGeom prst="rect">
            <a:avLst/>
          </a:prstGeom>
          <a:solidFill>
            <a:srgbClr val="003300"/>
          </a:solidFill>
          <a:ln>
            <a:solidFill>
              <a:srgbClr val="003300"/>
            </a:solidFill>
          </a:ln>
          <a:effectLst>
            <a:outerShdw blurRad="50800" dist="38100" dir="5400000" algn="t"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a:solidFill>
                  <a:schemeClr val="bg1"/>
                </a:solidFill>
              </a:rPr>
              <a:t>Next Question</a:t>
            </a:r>
          </a:p>
        </p:txBody>
      </p:sp>
      <p:sp>
        <p:nvSpPr>
          <p:cNvPr id="9" name="TextBox 8"/>
          <p:cNvSpPr txBox="1"/>
          <p:nvPr/>
        </p:nvSpPr>
        <p:spPr>
          <a:xfrm>
            <a:off x="7606015" y="3038068"/>
            <a:ext cx="1266494" cy="318924"/>
          </a:xfrm>
          <a:prstGeom prst="rect">
            <a:avLst/>
          </a:prstGeom>
          <a:solidFill>
            <a:srgbClr val="003300"/>
          </a:solidFill>
          <a:ln>
            <a:solidFill>
              <a:srgbClr val="003300"/>
            </a:solidFill>
          </a:ln>
          <a:effectLst>
            <a:outerShdw blurRad="50800" dist="38100" dir="5400000" algn="t"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chemeClr val="bg1"/>
                </a:solidFill>
              </a:rPr>
              <a:t>Next Question</a:t>
            </a:r>
            <a:endParaRPr lang="en-CA" sz="1600" dirty="0">
              <a:solidFill>
                <a:schemeClr val="bg1"/>
              </a:solidFill>
            </a:endParaRPr>
          </a:p>
        </p:txBody>
      </p:sp>
      <p:sp>
        <p:nvSpPr>
          <p:cNvPr id="10" name="TextBox 9"/>
          <p:cNvSpPr txBox="1"/>
          <p:nvPr/>
        </p:nvSpPr>
        <p:spPr>
          <a:xfrm>
            <a:off x="7606016" y="5990396"/>
            <a:ext cx="1266494" cy="318924"/>
          </a:xfrm>
          <a:prstGeom prst="rect">
            <a:avLst/>
          </a:prstGeom>
          <a:solidFill>
            <a:srgbClr val="003300"/>
          </a:solidFill>
          <a:ln>
            <a:solidFill>
              <a:srgbClr val="003300"/>
            </a:solidFill>
          </a:ln>
          <a:effectLst>
            <a:outerShdw blurRad="50800" dist="38100" dir="5400000" algn="t"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a:solidFill>
                  <a:schemeClr val="bg1"/>
                </a:solidFill>
              </a:rPr>
              <a:t>Next </a:t>
            </a:r>
            <a:r>
              <a:rPr lang="en-CA" sz="1600" dirty="0" smtClean="0">
                <a:solidFill>
                  <a:schemeClr val="bg1"/>
                </a:solidFill>
              </a:rPr>
              <a:t>Slide</a:t>
            </a:r>
            <a:endParaRPr lang="en-CA" sz="1600" dirty="0">
              <a:solidFill>
                <a:schemeClr val="bg1"/>
              </a:solidFill>
            </a:endParaRPr>
          </a:p>
        </p:txBody>
      </p:sp>
      <p:sp>
        <p:nvSpPr>
          <p:cNvPr id="11" name="TextBox 10"/>
          <p:cNvSpPr txBox="1"/>
          <p:nvPr/>
        </p:nvSpPr>
        <p:spPr>
          <a:xfrm>
            <a:off x="3347864" y="2721620"/>
            <a:ext cx="1266970"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Answer</a:t>
            </a:r>
            <a:endParaRPr lang="en-CA" sz="1600" dirty="0">
              <a:solidFill>
                <a:srgbClr val="003300"/>
              </a:solidFill>
            </a:endParaRPr>
          </a:p>
        </p:txBody>
      </p:sp>
      <p:sp>
        <p:nvSpPr>
          <p:cNvPr id="12" name="TextBox 11"/>
          <p:cNvSpPr txBox="1"/>
          <p:nvPr/>
        </p:nvSpPr>
        <p:spPr>
          <a:xfrm>
            <a:off x="3347864" y="5655756"/>
            <a:ext cx="1266970"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Answer</a:t>
            </a:r>
            <a:endParaRPr lang="en-CA" sz="1600" dirty="0">
              <a:solidFill>
                <a:srgbClr val="003300"/>
              </a:solidFill>
            </a:endParaRPr>
          </a:p>
        </p:txBody>
      </p:sp>
      <p:sp>
        <p:nvSpPr>
          <p:cNvPr id="13" name="TextBox 12"/>
          <p:cNvSpPr txBox="1"/>
          <p:nvPr/>
        </p:nvSpPr>
        <p:spPr>
          <a:xfrm>
            <a:off x="7605539" y="2721620"/>
            <a:ext cx="1266970"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Answer</a:t>
            </a:r>
            <a:endParaRPr lang="en-CA" sz="1600" dirty="0">
              <a:solidFill>
                <a:srgbClr val="003300"/>
              </a:solidFill>
            </a:endParaRPr>
          </a:p>
        </p:txBody>
      </p:sp>
      <p:sp>
        <p:nvSpPr>
          <p:cNvPr id="14" name="TextBox 13"/>
          <p:cNvSpPr txBox="1"/>
          <p:nvPr/>
        </p:nvSpPr>
        <p:spPr>
          <a:xfrm>
            <a:off x="7605540" y="5655756"/>
            <a:ext cx="1266970"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Answer</a:t>
            </a:r>
            <a:endParaRPr lang="en-CA" sz="1600" dirty="0">
              <a:solidFill>
                <a:srgbClr val="003300"/>
              </a:solidFill>
            </a:endParaRPr>
          </a:p>
        </p:txBody>
      </p:sp>
    </p:spTree>
    <p:extLst>
      <p:ext uri="{BB962C8B-B14F-4D97-AF65-F5344CB8AC3E}">
        <p14:creationId xmlns:p14="http://schemas.microsoft.com/office/powerpoint/2010/main" val="403399285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 calcmode="lin" valueType="num">
                                      <p:cBhvr>
                                        <p:cTn id="10" dur="2000" fill="hold"/>
                                        <p:tgtEl>
                                          <p:spTgt spid="11"/>
                                        </p:tgtEl>
                                        <p:attrNameLst>
                                          <p:attrName>ppt_w</p:attrName>
                                        </p:attrNameLst>
                                      </p:cBhvr>
                                      <p:tavLst>
                                        <p:tav tm="0">
                                          <p:val>
                                            <p:fltVal val="0"/>
                                          </p:val>
                                        </p:tav>
                                        <p:tav tm="100000">
                                          <p:val>
                                            <p:strVal val="#ppt_w"/>
                                          </p:val>
                                        </p:tav>
                                      </p:tavLst>
                                    </p:anim>
                                    <p:anim calcmode="lin" valueType="num">
                                      <p:cBhvr>
                                        <p:cTn id="11" dur="2000" fill="hold"/>
                                        <p:tgtEl>
                                          <p:spTgt spid="11"/>
                                        </p:tgtEl>
                                        <p:attrNameLst>
                                          <p:attrName>ppt_h</p:attrName>
                                        </p:attrNameLst>
                                      </p:cBhvr>
                                      <p:tavLst>
                                        <p:tav tm="0">
                                          <p:val>
                                            <p:fltVal val="0"/>
                                          </p:val>
                                        </p:tav>
                                        <p:tav tm="100000">
                                          <p:val>
                                            <p:strVal val="#ppt_h"/>
                                          </p:val>
                                        </p:tav>
                                      </p:tavLst>
                                    </p:anim>
                                    <p:animEffect transition="in" filter="fade">
                                      <p:cBhvr>
                                        <p:cTn id="12" dur="2000"/>
                                        <p:tgtEl>
                                          <p:spTgt spid="1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500"/>
                                        <p:tgtEl>
                                          <p:spTgt spid="3">
                                            <p:txEl>
                                              <p:pRg st="2" end="2"/>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500"/>
                                        <p:tgtEl>
                                          <p:spTgt spid="3">
                                            <p:txEl>
                                              <p:pRg st="3" end="3"/>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mph" presetSubtype="0" fill="hold" nodeType="clickEffect">
                                  <p:stCondLst>
                                    <p:cond delay="0"/>
                                  </p:stCondLst>
                                  <p:childTnLst>
                                    <p:animScale>
                                      <p:cBhvr>
                                        <p:cTn id="31" dur="2000" fill="hold"/>
                                        <p:tgtEl>
                                          <p:spTgt spid="3">
                                            <p:txEl>
                                              <p:pRg st="2" end="2"/>
                                            </p:txEl>
                                          </p:spTgt>
                                        </p:tgtEl>
                                      </p:cBhvr>
                                      <p:by x="150000" y="150000"/>
                                    </p:animScale>
                                  </p:childTnLst>
                                </p:cTn>
                              </p:par>
                              <p:par>
                                <p:cTn id="32" presetID="3" presetClass="emph" presetSubtype="2" fill="hold" grpId="2" nodeType="withEffect">
                                  <p:stCondLst>
                                    <p:cond delay="0"/>
                                  </p:stCondLst>
                                  <p:childTnLst>
                                    <p:animClr clrSpc="rgb" dir="cw">
                                      <p:cBhvr override="childStyle">
                                        <p:cTn id="33" dur="2000" fill="hold"/>
                                        <p:tgtEl>
                                          <p:spTgt spid="3">
                                            <p:txEl>
                                              <p:pRg st="2" end="2"/>
                                            </p:txEl>
                                          </p:spTgt>
                                        </p:tgtEl>
                                        <p:attrNameLst>
                                          <p:attrName>style.color</p:attrName>
                                        </p:attrNameLst>
                                      </p:cBhvr>
                                      <p:to>
                                        <a:srgbClr val="00B050"/>
                                      </p:to>
                                    </p:animClr>
                                  </p:childTnLst>
                                </p:cTn>
                              </p:par>
                              <p:par>
                                <p:cTn id="34" presetID="10" presetClass="exit" presetSubtype="0" fill="hold" grpId="1" nodeType="withEffect">
                                  <p:stCondLst>
                                    <p:cond delay="0"/>
                                  </p:stCondLst>
                                  <p:childTnLst>
                                    <p:animEffect transition="out" filter="fade">
                                      <p:cBhvr>
                                        <p:cTn id="35" dur="500"/>
                                        <p:tgtEl>
                                          <p:spTgt spid="11"/>
                                        </p:tgtEl>
                                      </p:cBhvr>
                                    </p:animEffect>
                                    <p:set>
                                      <p:cBhvr>
                                        <p:cTn id="36" dur="1" fill="hold">
                                          <p:stCondLst>
                                            <p:cond delay="499"/>
                                          </p:stCondLst>
                                        </p:cTn>
                                        <p:tgtEl>
                                          <p:spTgt spid="11"/>
                                        </p:tgtEl>
                                        <p:attrNameLst>
                                          <p:attrName>style.visibility</p:attrName>
                                        </p:attrNameLst>
                                      </p:cBhvr>
                                      <p:to>
                                        <p:strVal val="hidden"/>
                                      </p:to>
                                    </p:se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2000" fill="hold"/>
                                        <p:tgtEl>
                                          <p:spTgt spid="7"/>
                                        </p:tgtEl>
                                        <p:attrNameLst>
                                          <p:attrName>ppt_w</p:attrName>
                                        </p:attrNameLst>
                                      </p:cBhvr>
                                      <p:tavLst>
                                        <p:tav tm="0">
                                          <p:val>
                                            <p:fltVal val="0"/>
                                          </p:val>
                                        </p:tav>
                                        <p:tav tm="100000">
                                          <p:val>
                                            <p:strVal val="#ppt_w"/>
                                          </p:val>
                                        </p:tav>
                                      </p:tavLst>
                                    </p:anim>
                                    <p:anim calcmode="lin" valueType="num">
                                      <p:cBhvr>
                                        <p:cTn id="41" dur="2000" fill="hold"/>
                                        <p:tgtEl>
                                          <p:spTgt spid="7"/>
                                        </p:tgtEl>
                                        <p:attrNameLst>
                                          <p:attrName>ppt_h</p:attrName>
                                        </p:attrNameLst>
                                      </p:cBhvr>
                                      <p:tavLst>
                                        <p:tav tm="0">
                                          <p:val>
                                            <p:fltVal val="0"/>
                                          </p:val>
                                        </p:tav>
                                        <p:tav tm="100000">
                                          <p:val>
                                            <p:strVal val="#ppt_h"/>
                                          </p:val>
                                        </p:tav>
                                      </p:tavLst>
                                    </p:anim>
                                    <p:animEffect transition="in" filter="fade">
                                      <p:cBhvr>
                                        <p:cTn id="42" dur="20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grpId="1" nodeType="clickEffect">
                                  <p:stCondLst>
                                    <p:cond delay="0"/>
                                  </p:stCondLst>
                                  <p:childTnLst>
                                    <p:animEffect transition="out" filter="fade">
                                      <p:cBhvr>
                                        <p:cTn id="46" dur="500"/>
                                        <p:tgtEl>
                                          <p:spTgt spid="3">
                                            <p:bg/>
                                          </p:spTgt>
                                        </p:tgtEl>
                                      </p:cBhvr>
                                    </p:animEffect>
                                    <p:set>
                                      <p:cBhvr>
                                        <p:cTn id="47" dur="1" fill="hold">
                                          <p:stCondLst>
                                            <p:cond delay="499"/>
                                          </p:stCondLst>
                                        </p:cTn>
                                        <p:tgtEl>
                                          <p:spTgt spid="3">
                                            <p:bg/>
                                          </p:spTgt>
                                        </p:tgtEl>
                                        <p:attrNameLst>
                                          <p:attrName>style.visibility</p:attrName>
                                        </p:attrNameLst>
                                      </p:cBhvr>
                                      <p:to>
                                        <p:strVal val="hidden"/>
                                      </p:to>
                                    </p:set>
                                  </p:childTnLst>
                                </p:cTn>
                              </p:par>
                              <p:par>
                                <p:cTn id="48" presetID="10" presetClass="exit" presetSubtype="0" fill="hold" grpId="1" nodeType="withEffect">
                                  <p:stCondLst>
                                    <p:cond delay="0"/>
                                  </p:stCondLst>
                                  <p:childTnLst>
                                    <p:animEffect transition="out" filter="fade">
                                      <p:cBhvr>
                                        <p:cTn id="49" dur="500"/>
                                        <p:tgtEl>
                                          <p:spTgt spid="3">
                                            <p:txEl>
                                              <p:pRg st="0" end="0"/>
                                            </p:txEl>
                                          </p:spTgt>
                                        </p:tgtEl>
                                      </p:cBhvr>
                                    </p:animEffect>
                                    <p:set>
                                      <p:cBhvr>
                                        <p:cTn id="50" dur="1" fill="hold">
                                          <p:stCondLst>
                                            <p:cond delay="499"/>
                                          </p:stCondLst>
                                        </p:cTn>
                                        <p:tgtEl>
                                          <p:spTgt spid="3">
                                            <p:txEl>
                                              <p:pRg st="0" end="0"/>
                                            </p:txEl>
                                          </p:spTgt>
                                        </p:tgtEl>
                                        <p:attrNameLst>
                                          <p:attrName>style.visibility</p:attrName>
                                        </p:attrNameLst>
                                      </p:cBhvr>
                                      <p:to>
                                        <p:strVal val="hidden"/>
                                      </p:to>
                                    </p:set>
                                  </p:childTnLst>
                                </p:cTn>
                              </p:par>
                              <p:par>
                                <p:cTn id="51" presetID="10" presetClass="exit" presetSubtype="0" fill="hold" grpId="1" nodeType="withEffect">
                                  <p:stCondLst>
                                    <p:cond delay="0"/>
                                  </p:stCondLst>
                                  <p:childTnLst>
                                    <p:animEffect transition="out" filter="fade">
                                      <p:cBhvr>
                                        <p:cTn id="52" dur="500"/>
                                        <p:tgtEl>
                                          <p:spTgt spid="3">
                                            <p:txEl>
                                              <p:pRg st="1" end="1"/>
                                            </p:txEl>
                                          </p:spTgt>
                                        </p:tgtEl>
                                      </p:cBhvr>
                                    </p:animEffect>
                                    <p:set>
                                      <p:cBhvr>
                                        <p:cTn id="53" dur="1" fill="hold">
                                          <p:stCondLst>
                                            <p:cond delay="499"/>
                                          </p:stCondLst>
                                        </p:cTn>
                                        <p:tgtEl>
                                          <p:spTgt spid="3">
                                            <p:txEl>
                                              <p:pRg st="1" end="1"/>
                                            </p:txEl>
                                          </p:spTgt>
                                        </p:tgtEl>
                                        <p:attrNameLst>
                                          <p:attrName>style.visibility</p:attrName>
                                        </p:attrNameLst>
                                      </p:cBhvr>
                                      <p:to>
                                        <p:strVal val="hidden"/>
                                      </p:to>
                                    </p:set>
                                  </p:childTnLst>
                                </p:cTn>
                              </p:par>
                              <p:par>
                                <p:cTn id="54" presetID="10" presetClass="exit" presetSubtype="0" fill="hold" grpId="1" nodeType="withEffect">
                                  <p:stCondLst>
                                    <p:cond delay="0"/>
                                  </p:stCondLst>
                                  <p:childTnLst>
                                    <p:animEffect transition="out" filter="fade">
                                      <p:cBhvr>
                                        <p:cTn id="55" dur="500"/>
                                        <p:tgtEl>
                                          <p:spTgt spid="3">
                                            <p:txEl>
                                              <p:pRg st="2" end="2"/>
                                            </p:txEl>
                                          </p:spTgt>
                                        </p:tgtEl>
                                      </p:cBhvr>
                                    </p:animEffect>
                                    <p:set>
                                      <p:cBhvr>
                                        <p:cTn id="56" dur="1" fill="hold">
                                          <p:stCondLst>
                                            <p:cond delay="499"/>
                                          </p:stCondLst>
                                        </p:cTn>
                                        <p:tgtEl>
                                          <p:spTgt spid="3">
                                            <p:txEl>
                                              <p:pRg st="2" end="2"/>
                                            </p:txEl>
                                          </p:spTgt>
                                        </p:tgtEl>
                                        <p:attrNameLst>
                                          <p:attrName>style.visibility</p:attrName>
                                        </p:attrNameLst>
                                      </p:cBhvr>
                                      <p:to>
                                        <p:strVal val="hidden"/>
                                      </p:to>
                                    </p:set>
                                  </p:childTnLst>
                                </p:cTn>
                              </p:par>
                              <p:par>
                                <p:cTn id="57" presetID="10" presetClass="exit" presetSubtype="0" fill="hold" grpId="1" nodeType="withEffect">
                                  <p:stCondLst>
                                    <p:cond delay="0"/>
                                  </p:stCondLst>
                                  <p:childTnLst>
                                    <p:animEffect transition="out" filter="fade">
                                      <p:cBhvr>
                                        <p:cTn id="58" dur="500"/>
                                        <p:tgtEl>
                                          <p:spTgt spid="3">
                                            <p:txEl>
                                              <p:pRg st="3" end="3"/>
                                            </p:txEl>
                                          </p:spTgt>
                                        </p:tgtEl>
                                      </p:cBhvr>
                                    </p:animEffect>
                                    <p:set>
                                      <p:cBhvr>
                                        <p:cTn id="59" dur="1" fill="hold">
                                          <p:stCondLst>
                                            <p:cond delay="499"/>
                                          </p:stCondLst>
                                        </p:cTn>
                                        <p:tgtEl>
                                          <p:spTgt spid="3">
                                            <p:txEl>
                                              <p:pRg st="3" end="3"/>
                                            </p:txEl>
                                          </p:spTgt>
                                        </p:tgtEl>
                                        <p:attrNameLst>
                                          <p:attrName>style.visibility</p:attrName>
                                        </p:attrNameLst>
                                      </p:cBhvr>
                                      <p:to>
                                        <p:strVal val="hidden"/>
                                      </p:to>
                                    </p:set>
                                  </p:childTnLst>
                                </p:cTn>
                              </p:par>
                              <p:par>
                                <p:cTn id="60" presetID="10" presetClass="exit" presetSubtype="0" fill="hold" grpId="1" nodeType="withEffect">
                                  <p:stCondLst>
                                    <p:cond delay="0"/>
                                  </p:stCondLst>
                                  <p:childTnLst>
                                    <p:animEffect transition="out" filter="fade">
                                      <p:cBhvr>
                                        <p:cTn id="61" dur="500"/>
                                        <p:tgtEl>
                                          <p:spTgt spid="3">
                                            <p:txEl>
                                              <p:pRg st="4" end="4"/>
                                            </p:txEl>
                                          </p:spTgt>
                                        </p:tgtEl>
                                      </p:cBhvr>
                                    </p:animEffect>
                                    <p:set>
                                      <p:cBhvr>
                                        <p:cTn id="62" dur="1" fill="hold">
                                          <p:stCondLst>
                                            <p:cond delay="499"/>
                                          </p:stCondLst>
                                        </p:cTn>
                                        <p:tgtEl>
                                          <p:spTgt spid="3">
                                            <p:txEl>
                                              <p:pRg st="4" end="4"/>
                                            </p:txEl>
                                          </p:spTgt>
                                        </p:tgtEl>
                                        <p:attrNameLst>
                                          <p:attrName>style.visibility</p:attrName>
                                        </p:attrNameLst>
                                      </p:cBhvr>
                                      <p:to>
                                        <p:strVal val="hidden"/>
                                      </p:to>
                                    </p:set>
                                  </p:childTnLst>
                                </p:cTn>
                              </p:par>
                              <p:par>
                                <p:cTn id="63" presetID="10" presetClass="exit" presetSubtype="0" fill="hold" grpId="1" nodeType="withEffect">
                                  <p:stCondLst>
                                    <p:cond delay="0"/>
                                  </p:stCondLst>
                                  <p:childTnLst>
                                    <p:animEffect transition="out" filter="fade">
                                      <p:cBhvr>
                                        <p:cTn id="64" dur="500"/>
                                        <p:tgtEl>
                                          <p:spTgt spid="7"/>
                                        </p:tgtEl>
                                      </p:cBhvr>
                                    </p:animEffect>
                                    <p:set>
                                      <p:cBhvr>
                                        <p:cTn id="65" dur="1" fill="hold">
                                          <p:stCondLst>
                                            <p:cond delay="499"/>
                                          </p:stCondLst>
                                        </p:cTn>
                                        <p:tgtEl>
                                          <p:spTgt spid="7"/>
                                        </p:tgtEl>
                                        <p:attrNameLst>
                                          <p:attrName>style.visibility</p:attrName>
                                        </p:attrNameLst>
                                      </p:cBhvr>
                                      <p:to>
                                        <p:strVal val="hidden"/>
                                      </p:to>
                                    </p:set>
                                  </p:childTnLst>
                                </p:cTn>
                              </p:par>
                            </p:childTnLst>
                          </p:cTn>
                        </p:par>
                        <p:par>
                          <p:cTn id="66" fill="hold">
                            <p:stCondLst>
                              <p:cond delay="500"/>
                            </p:stCondLst>
                            <p:childTnLst>
                              <p:par>
                                <p:cTn id="67" presetID="10" presetClass="entr" presetSubtype="0" fill="hold" grpId="0" nodeType="afterEffect">
                                  <p:stCondLst>
                                    <p:cond delay="0"/>
                                  </p:stCondLst>
                                  <p:childTnLst>
                                    <p:set>
                                      <p:cBhvr>
                                        <p:cTn id="68" dur="1" fill="hold">
                                          <p:stCondLst>
                                            <p:cond delay="0"/>
                                          </p:stCondLst>
                                        </p:cTn>
                                        <p:tgtEl>
                                          <p:spTgt spid="5">
                                            <p:bg/>
                                          </p:spTgt>
                                        </p:tgtEl>
                                        <p:attrNameLst>
                                          <p:attrName>style.visibility</p:attrName>
                                        </p:attrNameLst>
                                      </p:cBhvr>
                                      <p:to>
                                        <p:strVal val="visible"/>
                                      </p:to>
                                    </p:set>
                                    <p:animEffect transition="in" filter="fade">
                                      <p:cBhvr>
                                        <p:cTn id="69" dur="2000"/>
                                        <p:tgtEl>
                                          <p:spTgt spid="5">
                                            <p:bg/>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5">
                                            <p:txEl>
                                              <p:pRg st="0" end="0"/>
                                            </p:txEl>
                                          </p:spTgt>
                                        </p:tgtEl>
                                        <p:attrNameLst>
                                          <p:attrName>style.visibility</p:attrName>
                                        </p:attrNameLst>
                                      </p:cBhvr>
                                      <p:to>
                                        <p:strVal val="visible"/>
                                      </p:to>
                                    </p:set>
                                    <p:animEffect transition="in" filter="fade">
                                      <p:cBhvr>
                                        <p:cTn id="72" dur="2000"/>
                                        <p:tgtEl>
                                          <p:spTgt spid="5">
                                            <p:txEl>
                                              <p:pRg st="0" end="0"/>
                                            </p:tx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5">
                                            <p:txEl>
                                              <p:pRg st="1" end="1"/>
                                            </p:txEl>
                                          </p:spTgt>
                                        </p:tgtEl>
                                        <p:attrNameLst>
                                          <p:attrName>style.visibility</p:attrName>
                                        </p:attrNameLst>
                                      </p:cBhvr>
                                      <p:to>
                                        <p:strVal val="visible"/>
                                      </p:to>
                                    </p:set>
                                    <p:animEffect transition="in" filter="fade">
                                      <p:cBhvr>
                                        <p:cTn id="75" dur="2000"/>
                                        <p:tgtEl>
                                          <p:spTgt spid="5">
                                            <p:txEl>
                                              <p:pRg st="1" end="1"/>
                                            </p:txEl>
                                          </p:spTgt>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5">
                                            <p:txEl>
                                              <p:pRg st="2" end="2"/>
                                            </p:txEl>
                                          </p:spTgt>
                                        </p:tgtEl>
                                        <p:attrNameLst>
                                          <p:attrName>style.visibility</p:attrName>
                                        </p:attrNameLst>
                                      </p:cBhvr>
                                      <p:to>
                                        <p:strVal val="visible"/>
                                      </p:to>
                                    </p:set>
                                    <p:animEffect transition="in" filter="fade">
                                      <p:cBhvr>
                                        <p:cTn id="78" dur="2000"/>
                                        <p:tgtEl>
                                          <p:spTgt spid="5">
                                            <p:txEl>
                                              <p:pRg st="2" end="2"/>
                                            </p:txEl>
                                          </p:spTgt>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12"/>
                                        </p:tgtEl>
                                        <p:attrNameLst>
                                          <p:attrName>style.visibility</p:attrName>
                                        </p:attrNameLst>
                                      </p:cBhvr>
                                      <p:to>
                                        <p:strVal val="visible"/>
                                      </p:to>
                                    </p:set>
                                    <p:anim calcmode="lin" valueType="num">
                                      <p:cBhvr>
                                        <p:cTn id="81" dur="2000" fill="hold"/>
                                        <p:tgtEl>
                                          <p:spTgt spid="12"/>
                                        </p:tgtEl>
                                        <p:attrNameLst>
                                          <p:attrName>ppt_w</p:attrName>
                                        </p:attrNameLst>
                                      </p:cBhvr>
                                      <p:tavLst>
                                        <p:tav tm="0">
                                          <p:val>
                                            <p:fltVal val="0"/>
                                          </p:val>
                                        </p:tav>
                                        <p:tav tm="100000">
                                          <p:val>
                                            <p:strVal val="#ppt_w"/>
                                          </p:val>
                                        </p:tav>
                                      </p:tavLst>
                                    </p:anim>
                                    <p:anim calcmode="lin" valueType="num">
                                      <p:cBhvr>
                                        <p:cTn id="82" dur="2000" fill="hold"/>
                                        <p:tgtEl>
                                          <p:spTgt spid="12"/>
                                        </p:tgtEl>
                                        <p:attrNameLst>
                                          <p:attrName>ppt_h</p:attrName>
                                        </p:attrNameLst>
                                      </p:cBhvr>
                                      <p:tavLst>
                                        <p:tav tm="0">
                                          <p:val>
                                            <p:fltVal val="0"/>
                                          </p:val>
                                        </p:tav>
                                        <p:tav tm="100000">
                                          <p:val>
                                            <p:strVal val="#ppt_h"/>
                                          </p:val>
                                        </p:tav>
                                      </p:tavLst>
                                    </p:anim>
                                    <p:animEffect transition="in" filter="fade">
                                      <p:cBhvr>
                                        <p:cTn id="83" dur="2000"/>
                                        <p:tgtEl>
                                          <p:spTgt spid="12"/>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5">
                                            <p:txEl>
                                              <p:pRg st="3" end="3"/>
                                            </p:txEl>
                                          </p:spTgt>
                                        </p:tgtEl>
                                        <p:attrNameLst>
                                          <p:attrName>style.visibility</p:attrName>
                                        </p:attrNameLst>
                                      </p:cBhvr>
                                      <p:to>
                                        <p:strVal val="visible"/>
                                      </p:to>
                                    </p:set>
                                    <p:animEffect transition="in" filter="fade">
                                      <p:cBhvr>
                                        <p:cTn id="86" dur="2000"/>
                                        <p:tgtEl>
                                          <p:spTgt spid="5">
                                            <p:txEl>
                                              <p:pRg st="3" end="3"/>
                                            </p:txEl>
                                          </p:spTgt>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5">
                                            <p:txEl>
                                              <p:pRg st="4" end="4"/>
                                            </p:txEl>
                                          </p:spTgt>
                                        </p:tgtEl>
                                        <p:attrNameLst>
                                          <p:attrName>style.visibility</p:attrName>
                                        </p:attrNameLst>
                                      </p:cBhvr>
                                      <p:to>
                                        <p:strVal val="visible"/>
                                      </p:to>
                                    </p:set>
                                    <p:animEffect transition="in" filter="fade">
                                      <p:cBhvr>
                                        <p:cTn id="89" dur="2000"/>
                                        <p:tgtEl>
                                          <p:spTgt spid="5">
                                            <p:txEl>
                                              <p:pRg st="4" end="4"/>
                                            </p:txEl>
                                          </p:spTgt>
                                        </p:tgtEl>
                                      </p:cBhvr>
                                    </p:animEffect>
                                  </p:childTnLst>
                                </p:cTn>
                              </p:par>
                            </p:childTnLst>
                          </p:cTn>
                        </p:par>
                      </p:childTnLst>
                    </p:cTn>
                  </p:par>
                  <p:par>
                    <p:cTn id="90" fill="hold">
                      <p:stCondLst>
                        <p:cond delay="indefinite"/>
                      </p:stCondLst>
                      <p:childTnLst>
                        <p:par>
                          <p:cTn id="91" fill="hold">
                            <p:stCondLst>
                              <p:cond delay="0"/>
                            </p:stCondLst>
                            <p:childTnLst>
                              <p:par>
                                <p:cTn id="92" presetID="6" presetClass="emph" presetSubtype="0" fill="hold" nodeType="clickEffect">
                                  <p:stCondLst>
                                    <p:cond delay="0"/>
                                  </p:stCondLst>
                                  <p:childTnLst>
                                    <p:animScale>
                                      <p:cBhvr>
                                        <p:cTn id="93" dur="2000" fill="hold"/>
                                        <p:tgtEl>
                                          <p:spTgt spid="5">
                                            <p:txEl>
                                              <p:pRg st="1" end="1"/>
                                            </p:txEl>
                                          </p:spTgt>
                                        </p:tgtEl>
                                      </p:cBhvr>
                                      <p:by x="150000" y="150000"/>
                                    </p:animScale>
                                  </p:childTnLst>
                                </p:cTn>
                              </p:par>
                              <p:par>
                                <p:cTn id="94" presetID="3" presetClass="emph" presetSubtype="2" fill="hold" grpId="2" nodeType="withEffect">
                                  <p:stCondLst>
                                    <p:cond delay="0"/>
                                  </p:stCondLst>
                                  <p:childTnLst>
                                    <p:animClr clrSpc="rgb" dir="cw">
                                      <p:cBhvr override="childStyle">
                                        <p:cTn id="95" dur="2000" fill="hold"/>
                                        <p:tgtEl>
                                          <p:spTgt spid="5">
                                            <p:txEl>
                                              <p:pRg st="1" end="1"/>
                                            </p:txEl>
                                          </p:spTgt>
                                        </p:tgtEl>
                                        <p:attrNameLst>
                                          <p:attrName>style.color</p:attrName>
                                        </p:attrNameLst>
                                      </p:cBhvr>
                                      <p:to>
                                        <a:srgbClr val="00B050"/>
                                      </p:to>
                                    </p:animClr>
                                  </p:childTnLst>
                                </p:cTn>
                              </p:par>
                              <p:par>
                                <p:cTn id="96" presetID="10" presetClass="exit" presetSubtype="0" fill="hold" grpId="1" nodeType="withEffect">
                                  <p:stCondLst>
                                    <p:cond delay="0"/>
                                  </p:stCondLst>
                                  <p:childTnLst>
                                    <p:animEffect transition="out" filter="fade">
                                      <p:cBhvr>
                                        <p:cTn id="97" dur="500"/>
                                        <p:tgtEl>
                                          <p:spTgt spid="12"/>
                                        </p:tgtEl>
                                      </p:cBhvr>
                                    </p:animEffect>
                                    <p:set>
                                      <p:cBhvr>
                                        <p:cTn id="98" dur="1" fill="hold">
                                          <p:stCondLst>
                                            <p:cond delay="499"/>
                                          </p:stCondLst>
                                        </p:cTn>
                                        <p:tgtEl>
                                          <p:spTgt spid="12"/>
                                        </p:tgtEl>
                                        <p:attrNameLst>
                                          <p:attrName>style.visibility</p:attrName>
                                        </p:attrNameLst>
                                      </p:cBhvr>
                                      <p:to>
                                        <p:strVal val="hidden"/>
                                      </p:to>
                                    </p:set>
                                  </p:childTnLst>
                                </p:cTn>
                              </p:par>
                            </p:childTnLst>
                          </p:cTn>
                        </p:par>
                        <p:par>
                          <p:cTn id="99" fill="hold">
                            <p:stCondLst>
                              <p:cond delay="2000"/>
                            </p:stCondLst>
                            <p:childTnLst>
                              <p:par>
                                <p:cTn id="100" presetID="53" presetClass="entr" presetSubtype="16" fill="hold" grpId="0" nodeType="afterEffect">
                                  <p:stCondLst>
                                    <p:cond delay="0"/>
                                  </p:stCondLst>
                                  <p:childTnLst>
                                    <p:set>
                                      <p:cBhvr>
                                        <p:cTn id="101" dur="1" fill="hold">
                                          <p:stCondLst>
                                            <p:cond delay="0"/>
                                          </p:stCondLst>
                                        </p:cTn>
                                        <p:tgtEl>
                                          <p:spTgt spid="8"/>
                                        </p:tgtEl>
                                        <p:attrNameLst>
                                          <p:attrName>style.visibility</p:attrName>
                                        </p:attrNameLst>
                                      </p:cBhvr>
                                      <p:to>
                                        <p:strVal val="visible"/>
                                      </p:to>
                                    </p:set>
                                    <p:anim calcmode="lin" valueType="num">
                                      <p:cBhvr>
                                        <p:cTn id="102" dur="2000" fill="hold"/>
                                        <p:tgtEl>
                                          <p:spTgt spid="8"/>
                                        </p:tgtEl>
                                        <p:attrNameLst>
                                          <p:attrName>ppt_w</p:attrName>
                                        </p:attrNameLst>
                                      </p:cBhvr>
                                      <p:tavLst>
                                        <p:tav tm="0">
                                          <p:val>
                                            <p:fltVal val="0"/>
                                          </p:val>
                                        </p:tav>
                                        <p:tav tm="100000">
                                          <p:val>
                                            <p:strVal val="#ppt_w"/>
                                          </p:val>
                                        </p:tav>
                                      </p:tavLst>
                                    </p:anim>
                                    <p:anim calcmode="lin" valueType="num">
                                      <p:cBhvr>
                                        <p:cTn id="103" dur="2000" fill="hold"/>
                                        <p:tgtEl>
                                          <p:spTgt spid="8"/>
                                        </p:tgtEl>
                                        <p:attrNameLst>
                                          <p:attrName>ppt_h</p:attrName>
                                        </p:attrNameLst>
                                      </p:cBhvr>
                                      <p:tavLst>
                                        <p:tav tm="0">
                                          <p:val>
                                            <p:fltVal val="0"/>
                                          </p:val>
                                        </p:tav>
                                        <p:tav tm="100000">
                                          <p:val>
                                            <p:strVal val="#ppt_h"/>
                                          </p:val>
                                        </p:tav>
                                      </p:tavLst>
                                    </p:anim>
                                    <p:animEffect transition="in" filter="fade">
                                      <p:cBhvr>
                                        <p:cTn id="104" dur="2000"/>
                                        <p:tgtEl>
                                          <p:spTgt spid="8"/>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xit" presetSubtype="0" fill="hold" nodeType="clickEffect">
                                  <p:stCondLst>
                                    <p:cond delay="0"/>
                                  </p:stCondLst>
                                  <p:childTnLst>
                                    <p:animEffect transition="out" filter="fade">
                                      <p:cBhvr>
                                        <p:cTn id="108" dur="500"/>
                                        <p:tgtEl>
                                          <p:spTgt spid="5">
                                            <p:txEl>
                                              <p:pRg st="0" end="0"/>
                                            </p:txEl>
                                          </p:spTgt>
                                        </p:tgtEl>
                                      </p:cBhvr>
                                    </p:animEffect>
                                    <p:set>
                                      <p:cBhvr>
                                        <p:cTn id="109" dur="1" fill="hold">
                                          <p:stCondLst>
                                            <p:cond delay="499"/>
                                          </p:stCondLst>
                                        </p:cTn>
                                        <p:tgtEl>
                                          <p:spTgt spid="5">
                                            <p:txEl>
                                              <p:pRg st="0" end="0"/>
                                            </p:txEl>
                                          </p:spTgt>
                                        </p:tgtEl>
                                        <p:attrNameLst>
                                          <p:attrName>style.visibility</p:attrName>
                                        </p:attrNameLst>
                                      </p:cBhvr>
                                      <p:to>
                                        <p:strVal val="hidden"/>
                                      </p:to>
                                    </p:set>
                                  </p:childTnLst>
                                </p:cTn>
                              </p:par>
                              <p:par>
                                <p:cTn id="110" presetID="10" presetClass="exit" presetSubtype="0" fill="hold" nodeType="withEffect">
                                  <p:stCondLst>
                                    <p:cond delay="0"/>
                                  </p:stCondLst>
                                  <p:childTnLst>
                                    <p:animEffect transition="out" filter="fade">
                                      <p:cBhvr>
                                        <p:cTn id="111" dur="500"/>
                                        <p:tgtEl>
                                          <p:spTgt spid="5">
                                            <p:txEl>
                                              <p:pRg st="1" end="1"/>
                                            </p:txEl>
                                          </p:spTgt>
                                        </p:tgtEl>
                                      </p:cBhvr>
                                    </p:animEffect>
                                    <p:set>
                                      <p:cBhvr>
                                        <p:cTn id="112" dur="1" fill="hold">
                                          <p:stCondLst>
                                            <p:cond delay="499"/>
                                          </p:stCondLst>
                                        </p:cTn>
                                        <p:tgtEl>
                                          <p:spTgt spid="5">
                                            <p:txEl>
                                              <p:pRg st="1" end="1"/>
                                            </p:txEl>
                                          </p:spTgt>
                                        </p:tgtEl>
                                        <p:attrNameLst>
                                          <p:attrName>style.visibility</p:attrName>
                                        </p:attrNameLst>
                                      </p:cBhvr>
                                      <p:to>
                                        <p:strVal val="hidden"/>
                                      </p:to>
                                    </p:set>
                                  </p:childTnLst>
                                </p:cTn>
                              </p:par>
                              <p:par>
                                <p:cTn id="113" presetID="10" presetClass="exit" presetSubtype="0" fill="hold" nodeType="withEffect">
                                  <p:stCondLst>
                                    <p:cond delay="0"/>
                                  </p:stCondLst>
                                  <p:childTnLst>
                                    <p:animEffect transition="out" filter="fade">
                                      <p:cBhvr>
                                        <p:cTn id="114" dur="500"/>
                                        <p:tgtEl>
                                          <p:spTgt spid="5">
                                            <p:txEl>
                                              <p:pRg st="2" end="2"/>
                                            </p:txEl>
                                          </p:spTgt>
                                        </p:tgtEl>
                                      </p:cBhvr>
                                    </p:animEffect>
                                    <p:set>
                                      <p:cBhvr>
                                        <p:cTn id="115" dur="1" fill="hold">
                                          <p:stCondLst>
                                            <p:cond delay="499"/>
                                          </p:stCondLst>
                                        </p:cTn>
                                        <p:tgtEl>
                                          <p:spTgt spid="5">
                                            <p:txEl>
                                              <p:pRg st="2" end="2"/>
                                            </p:txEl>
                                          </p:spTgt>
                                        </p:tgtEl>
                                        <p:attrNameLst>
                                          <p:attrName>style.visibility</p:attrName>
                                        </p:attrNameLst>
                                      </p:cBhvr>
                                      <p:to>
                                        <p:strVal val="hidden"/>
                                      </p:to>
                                    </p:set>
                                  </p:childTnLst>
                                </p:cTn>
                              </p:par>
                              <p:par>
                                <p:cTn id="116" presetID="10" presetClass="exit" presetSubtype="0" fill="hold" grpId="1" nodeType="withEffect">
                                  <p:stCondLst>
                                    <p:cond delay="0"/>
                                  </p:stCondLst>
                                  <p:childTnLst>
                                    <p:animEffect transition="out" filter="fade">
                                      <p:cBhvr>
                                        <p:cTn id="117" dur="500"/>
                                        <p:tgtEl>
                                          <p:spTgt spid="8"/>
                                        </p:tgtEl>
                                      </p:cBhvr>
                                    </p:animEffect>
                                    <p:set>
                                      <p:cBhvr>
                                        <p:cTn id="118" dur="1" fill="hold">
                                          <p:stCondLst>
                                            <p:cond delay="499"/>
                                          </p:stCondLst>
                                        </p:cTn>
                                        <p:tgtEl>
                                          <p:spTgt spid="8"/>
                                        </p:tgtEl>
                                        <p:attrNameLst>
                                          <p:attrName>style.visibility</p:attrName>
                                        </p:attrNameLst>
                                      </p:cBhvr>
                                      <p:to>
                                        <p:strVal val="hidden"/>
                                      </p:to>
                                    </p:set>
                                  </p:childTnLst>
                                </p:cTn>
                              </p:par>
                              <p:par>
                                <p:cTn id="119" presetID="10" presetClass="exit" presetSubtype="0" fill="hold" nodeType="withEffect">
                                  <p:stCondLst>
                                    <p:cond delay="0"/>
                                  </p:stCondLst>
                                  <p:childTnLst>
                                    <p:animEffect transition="out" filter="fade">
                                      <p:cBhvr>
                                        <p:cTn id="120" dur="500"/>
                                        <p:tgtEl>
                                          <p:spTgt spid="5">
                                            <p:txEl>
                                              <p:pRg st="3" end="3"/>
                                            </p:txEl>
                                          </p:spTgt>
                                        </p:tgtEl>
                                      </p:cBhvr>
                                    </p:animEffect>
                                    <p:set>
                                      <p:cBhvr>
                                        <p:cTn id="121" dur="1" fill="hold">
                                          <p:stCondLst>
                                            <p:cond delay="499"/>
                                          </p:stCondLst>
                                        </p:cTn>
                                        <p:tgtEl>
                                          <p:spTgt spid="5">
                                            <p:txEl>
                                              <p:pRg st="3" end="3"/>
                                            </p:txEl>
                                          </p:spTgt>
                                        </p:tgtEl>
                                        <p:attrNameLst>
                                          <p:attrName>style.visibility</p:attrName>
                                        </p:attrNameLst>
                                      </p:cBhvr>
                                      <p:to>
                                        <p:strVal val="hidden"/>
                                      </p:to>
                                    </p:set>
                                  </p:childTnLst>
                                </p:cTn>
                              </p:par>
                              <p:par>
                                <p:cTn id="122" presetID="10" presetClass="exit" presetSubtype="0" fill="hold" nodeType="withEffect">
                                  <p:stCondLst>
                                    <p:cond delay="0"/>
                                  </p:stCondLst>
                                  <p:childTnLst>
                                    <p:animEffect transition="out" filter="fade">
                                      <p:cBhvr>
                                        <p:cTn id="123" dur="500"/>
                                        <p:tgtEl>
                                          <p:spTgt spid="5">
                                            <p:txEl>
                                              <p:pRg st="4" end="4"/>
                                            </p:txEl>
                                          </p:spTgt>
                                        </p:tgtEl>
                                      </p:cBhvr>
                                    </p:animEffect>
                                    <p:set>
                                      <p:cBhvr>
                                        <p:cTn id="124" dur="1" fill="hold">
                                          <p:stCondLst>
                                            <p:cond delay="499"/>
                                          </p:stCondLst>
                                        </p:cTn>
                                        <p:tgtEl>
                                          <p:spTgt spid="5">
                                            <p:txEl>
                                              <p:pRg st="4" end="4"/>
                                            </p:txEl>
                                          </p:spTgt>
                                        </p:tgtEl>
                                        <p:attrNameLst>
                                          <p:attrName>style.visibility</p:attrName>
                                        </p:attrNameLst>
                                      </p:cBhvr>
                                      <p:to>
                                        <p:strVal val="hidden"/>
                                      </p:to>
                                    </p:set>
                                  </p:childTnLst>
                                </p:cTn>
                              </p:par>
                              <p:par>
                                <p:cTn id="125" presetID="10" presetClass="exit" presetSubtype="0" fill="hold" grpId="1" nodeType="withEffect">
                                  <p:stCondLst>
                                    <p:cond delay="0"/>
                                  </p:stCondLst>
                                  <p:childTnLst>
                                    <p:animEffect transition="out" filter="fade">
                                      <p:cBhvr>
                                        <p:cTn id="126" dur="500"/>
                                        <p:tgtEl>
                                          <p:spTgt spid="5">
                                            <p:bg/>
                                          </p:spTgt>
                                        </p:tgtEl>
                                      </p:cBhvr>
                                    </p:animEffect>
                                    <p:set>
                                      <p:cBhvr>
                                        <p:cTn id="127" dur="1" fill="hold">
                                          <p:stCondLst>
                                            <p:cond delay="499"/>
                                          </p:stCondLst>
                                        </p:cTn>
                                        <p:tgtEl>
                                          <p:spTgt spid="5">
                                            <p:bg/>
                                          </p:spTgt>
                                        </p:tgtEl>
                                        <p:attrNameLst>
                                          <p:attrName>style.visibility</p:attrName>
                                        </p:attrNameLst>
                                      </p:cBhvr>
                                      <p:to>
                                        <p:strVal val="hidden"/>
                                      </p:to>
                                    </p:set>
                                  </p:childTnLst>
                                </p:cTn>
                              </p:par>
                            </p:childTnLst>
                          </p:cTn>
                        </p:par>
                        <p:par>
                          <p:cTn id="128" fill="hold">
                            <p:stCondLst>
                              <p:cond delay="500"/>
                            </p:stCondLst>
                            <p:childTnLst>
                              <p:par>
                                <p:cTn id="129" presetID="10" presetClass="entr" presetSubtype="0" fill="hold" grpId="0" nodeType="afterEffect">
                                  <p:stCondLst>
                                    <p:cond delay="0"/>
                                  </p:stCondLst>
                                  <p:childTnLst>
                                    <p:set>
                                      <p:cBhvr>
                                        <p:cTn id="130" dur="1" fill="hold">
                                          <p:stCondLst>
                                            <p:cond delay="0"/>
                                          </p:stCondLst>
                                        </p:cTn>
                                        <p:tgtEl>
                                          <p:spTgt spid="4">
                                            <p:bg/>
                                          </p:spTgt>
                                        </p:tgtEl>
                                        <p:attrNameLst>
                                          <p:attrName>style.visibility</p:attrName>
                                        </p:attrNameLst>
                                      </p:cBhvr>
                                      <p:to>
                                        <p:strVal val="visible"/>
                                      </p:to>
                                    </p:set>
                                    <p:animEffect transition="in" filter="fade">
                                      <p:cBhvr>
                                        <p:cTn id="131" dur="500"/>
                                        <p:tgtEl>
                                          <p:spTgt spid="4">
                                            <p:bg/>
                                          </p:spTgt>
                                        </p:tgtEl>
                                      </p:cBhvr>
                                    </p:animEffect>
                                  </p:childTnLst>
                                </p:cTn>
                              </p:par>
                              <p:par>
                                <p:cTn id="132" presetID="53" presetClass="entr" presetSubtype="16" fill="hold" grpId="0" nodeType="withEffect">
                                  <p:stCondLst>
                                    <p:cond delay="0"/>
                                  </p:stCondLst>
                                  <p:childTnLst>
                                    <p:set>
                                      <p:cBhvr>
                                        <p:cTn id="133" dur="1" fill="hold">
                                          <p:stCondLst>
                                            <p:cond delay="0"/>
                                          </p:stCondLst>
                                        </p:cTn>
                                        <p:tgtEl>
                                          <p:spTgt spid="13"/>
                                        </p:tgtEl>
                                        <p:attrNameLst>
                                          <p:attrName>style.visibility</p:attrName>
                                        </p:attrNameLst>
                                      </p:cBhvr>
                                      <p:to>
                                        <p:strVal val="visible"/>
                                      </p:to>
                                    </p:set>
                                    <p:anim calcmode="lin" valueType="num">
                                      <p:cBhvr>
                                        <p:cTn id="134" dur="2000" fill="hold"/>
                                        <p:tgtEl>
                                          <p:spTgt spid="13"/>
                                        </p:tgtEl>
                                        <p:attrNameLst>
                                          <p:attrName>ppt_w</p:attrName>
                                        </p:attrNameLst>
                                      </p:cBhvr>
                                      <p:tavLst>
                                        <p:tav tm="0">
                                          <p:val>
                                            <p:fltVal val="0"/>
                                          </p:val>
                                        </p:tav>
                                        <p:tav tm="100000">
                                          <p:val>
                                            <p:strVal val="#ppt_w"/>
                                          </p:val>
                                        </p:tav>
                                      </p:tavLst>
                                    </p:anim>
                                    <p:anim calcmode="lin" valueType="num">
                                      <p:cBhvr>
                                        <p:cTn id="135" dur="2000" fill="hold"/>
                                        <p:tgtEl>
                                          <p:spTgt spid="13"/>
                                        </p:tgtEl>
                                        <p:attrNameLst>
                                          <p:attrName>ppt_h</p:attrName>
                                        </p:attrNameLst>
                                      </p:cBhvr>
                                      <p:tavLst>
                                        <p:tav tm="0">
                                          <p:val>
                                            <p:fltVal val="0"/>
                                          </p:val>
                                        </p:tav>
                                        <p:tav tm="100000">
                                          <p:val>
                                            <p:strVal val="#ppt_h"/>
                                          </p:val>
                                        </p:tav>
                                      </p:tavLst>
                                    </p:anim>
                                    <p:animEffect transition="in" filter="fade">
                                      <p:cBhvr>
                                        <p:cTn id="136" dur="2000"/>
                                        <p:tgtEl>
                                          <p:spTgt spid="13"/>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4">
                                            <p:txEl>
                                              <p:pRg st="0" end="0"/>
                                            </p:txEl>
                                          </p:spTgt>
                                        </p:tgtEl>
                                        <p:attrNameLst>
                                          <p:attrName>style.visibility</p:attrName>
                                        </p:attrNameLst>
                                      </p:cBhvr>
                                      <p:to>
                                        <p:strVal val="visible"/>
                                      </p:to>
                                    </p:set>
                                    <p:animEffect transition="in" filter="fade">
                                      <p:cBhvr>
                                        <p:cTn id="139" dur="500"/>
                                        <p:tgtEl>
                                          <p:spTgt spid="4">
                                            <p:txEl>
                                              <p:pRg st="0" end="0"/>
                                            </p:txEl>
                                          </p:spTgt>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4">
                                            <p:txEl>
                                              <p:pRg st="1" end="1"/>
                                            </p:txEl>
                                          </p:spTgt>
                                        </p:tgtEl>
                                        <p:attrNameLst>
                                          <p:attrName>style.visibility</p:attrName>
                                        </p:attrNameLst>
                                      </p:cBhvr>
                                      <p:to>
                                        <p:strVal val="visible"/>
                                      </p:to>
                                    </p:set>
                                    <p:animEffect transition="in" filter="fade">
                                      <p:cBhvr>
                                        <p:cTn id="142" dur="500"/>
                                        <p:tgtEl>
                                          <p:spTgt spid="4">
                                            <p:txEl>
                                              <p:pRg st="1" end="1"/>
                                            </p:txEl>
                                          </p:spTgt>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4">
                                            <p:txEl>
                                              <p:pRg st="2" end="2"/>
                                            </p:txEl>
                                          </p:spTgt>
                                        </p:tgtEl>
                                        <p:attrNameLst>
                                          <p:attrName>style.visibility</p:attrName>
                                        </p:attrNameLst>
                                      </p:cBhvr>
                                      <p:to>
                                        <p:strVal val="visible"/>
                                      </p:to>
                                    </p:set>
                                    <p:animEffect transition="in" filter="fade">
                                      <p:cBhvr>
                                        <p:cTn id="145" dur="500"/>
                                        <p:tgtEl>
                                          <p:spTgt spid="4">
                                            <p:txEl>
                                              <p:pRg st="2" end="2"/>
                                            </p:txEl>
                                          </p:spTgt>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4">
                                            <p:txEl>
                                              <p:pRg st="3" end="3"/>
                                            </p:txEl>
                                          </p:spTgt>
                                        </p:tgtEl>
                                        <p:attrNameLst>
                                          <p:attrName>style.visibility</p:attrName>
                                        </p:attrNameLst>
                                      </p:cBhvr>
                                      <p:to>
                                        <p:strVal val="visible"/>
                                      </p:to>
                                    </p:set>
                                    <p:animEffect transition="in" filter="fade">
                                      <p:cBhvr>
                                        <p:cTn id="148" dur="500"/>
                                        <p:tgtEl>
                                          <p:spTgt spid="4">
                                            <p:txEl>
                                              <p:pRg st="3" end="3"/>
                                            </p:txEl>
                                          </p:spTgt>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4">
                                            <p:txEl>
                                              <p:pRg st="4" end="4"/>
                                            </p:txEl>
                                          </p:spTgt>
                                        </p:tgtEl>
                                        <p:attrNameLst>
                                          <p:attrName>style.visibility</p:attrName>
                                        </p:attrNameLst>
                                      </p:cBhvr>
                                      <p:to>
                                        <p:strVal val="visible"/>
                                      </p:to>
                                    </p:set>
                                    <p:animEffect transition="in" filter="fade">
                                      <p:cBhvr>
                                        <p:cTn id="151" dur="500"/>
                                        <p:tgtEl>
                                          <p:spTgt spid="4">
                                            <p:txEl>
                                              <p:pRg st="4" end="4"/>
                                            </p:txEl>
                                          </p:spTgt>
                                        </p:tgtEl>
                                      </p:cBhvr>
                                    </p:animEffect>
                                  </p:childTnLst>
                                </p:cTn>
                              </p:par>
                            </p:childTnLst>
                          </p:cTn>
                        </p:par>
                      </p:childTnLst>
                    </p:cTn>
                  </p:par>
                  <p:par>
                    <p:cTn id="152" fill="hold">
                      <p:stCondLst>
                        <p:cond delay="indefinite"/>
                      </p:stCondLst>
                      <p:childTnLst>
                        <p:par>
                          <p:cTn id="153" fill="hold">
                            <p:stCondLst>
                              <p:cond delay="0"/>
                            </p:stCondLst>
                            <p:childTnLst>
                              <p:par>
                                <p:cTn id="154" presetID="6" presetClass="emph" presetSubtype="0" fill="hold" nodeType="clickEffect">
                                  <p:stCondLst>
                                    <p:cond delay="0"/>
                                  </p:stCondLst>
                                  <p:childTnLst>
                                    <p:animScale>
                                      <p:cBhvr>
                                        <p:cTn id="155" dur="2000" fill="hold"/>
                                        <p:tgtEl>
                                          <p:spTgt spid="4">
                                            <p:txEl>
                                              <p:pRg st="4" end="4"/>
                                            </p:txEl>
                                          </p:spTgt>
                                        </p:tgtEl>
                                      </p:cBhvr>
                                      <p:by x="150000" y="150000"/>
                                    </p:animScale>
                                  </p:childTnLst>
                                </p:cTn>
                              </p:par>
                              <p:par>
                                <p:cTn id="156" presetID="3" presetClass="emph" presetSubtype="2" fill="hold" grpId="2" nodeType="withEffect">
                                  <p:stCondLst>
                                    <p:cond delay="0"/>
                                  </p:stCondLst>
                                  <p:childTnLst>
                                    <p:animClr clrSpc="rgb" dir="cw">
                                      <p:cBhvr override="childStyle">
                                        <p:cTn id="157" dur="2000" fill="hold"/>
                                        <p:tgtEl>
                                          <p:spTgt spid="4">
                                            <p:txEl>
                                              <p:pRg st="4" end="4"/>
                                            </p:txEl>
                                          </p:spTgt>
                                        </p:tgtEl>
                                        <p:attrNameLst>
                                          <p:attrName>style.color</p:attrName>
                                        </p:attrNameLst>
                                      </p:cBhvr>
                                      <p:to>
                                        <a:srgbClr val="00B050"/>
                                      </p:to>
                                    </p:animClr>
                                  </p:childTnLst>
                                </p:cTn>
                              </p:par>
                              <p:par>
                                <p:cTn id="158" presetID="10" presetClass="exit" presetSubtype="0" fill="hold" grpId="1" nodeType="withEffect">
                                  <p:stCondLst>
                                    <p:cond delay="0"/>
                                  </p:stCondLst>
                                  <p:childTnLst>
                                    <p:animEffect transition="out" filter="fade">
                                      <p:cBhvr>
                                        <p:cTn id="159" dur="500"/>
                                        <p:tgtEl>
                                          <p:spTgt spid="13"/>
                                        </p:tgtEl>
                                      </p:cBhvr>
                                    </p:animEffect>
                                    <p:set>
                                      <p:cBhvr>
                                        <p:cTn id="160" dur="1" fill="hold">
                                          <p:stCondLst>
                                            <p:cond delay="499"/>
                                          </p:stCondLst>
                                        </p:cTn>
                                        <p:tgtEl>
                                          <p:spTgt spid="13"/>
                                        </p:tgtEl>
                                        <p:attrNameLst>
                                          <p:attrName>style.visibility</p:attrName>
                                        </p:attrNameLst>
                                      </p:cBhvr>
                                      <p:to>
                                        <p:strVal val="hidden"/>
                                      </p:to>
                                    </p:set>
                                  </p:childTnLst>
                                </p:cTn>
                              </p:par>
                            </p:childTnLst>
                          </p:cTn>
                        </p:par>
                        <p:par>
                          <p:cTn id="161" fill="hold">
                            <p:stCondLst>
                              <p:cond delay="2000"/>
                            </p:stCondLst>
                            <p:childTnLst>
                              <p:par>
                                <p:cTn id="162" presetID="53" presetClass="entr" presetSubtype="16" fill="hold" grpId="0" nodeType="afterEffect">
                                  <p:stCondLst>
                                    <p:cond delay="0"/>
                                  </p:stCondLst>
                                  <p:childTnLst>
                                    <p:set>
                                      <p:cBhvr>
                                        <p:cTn id="163" dur="1" fill="hold">
                                          <p:stCondLst>
                                            <p:cond delay="0"/>
                                          </p:stCondLst>
                                        </p:cTn>
                                        <p:tgtEl>
                                          <p:spTgt spid="9"/>
                                        </p:tgtEl>
                                        <p:attrNameLst>
                                          <p:attrName>style.visibility</p:attrName>
                                        </p:attrNameLst>
                                      </p:cBhvr>
                                      <p:to>
                                        <p:strVal val="visible"/>
                                      </p:to>
                                    </p:set>
                                    <p:anim calcmode="lin" valueType="num">
                                      <p:cBhvr>
                                        <p:cTn id="164" dur="2000" fill="hold"/>
                                        <p:tgtEl>
                                          <p:spTgt spid="9"/>
                                        </p:tgtEl>
                                        <p:attrNameLst>
                                          <p:attrName>ppt_w</p:attrName>
                                        </p:attrNameLst>
                                      </p:cBhvr>
                                      <p:tavLst>
                                        <p:tav tm="0">
                                          <p:val>
                                            <p:fltVal val="0"/>
                                          </p:val>
                                        </p:tav>
                                        <p:tav tm="100000">
                                          <p:val>
                                            <p:strVal val="#ppt_w"/>
                                          </p:val>
                                        </p:tav>
                                      </p:tavLst>
                                    </p:anim>
                                    <p:anim calcmode="lin" valueType="num">
                                      <p:cBhvr>
                                        <p:cTn id="165" dur="2000" fill="hold"/>
                                        <p:tgtEl>
                                          <p:spTgt spid="9"/>
                                        </p:tgtEl>
                                        <p:attrNameLst>
                                          <p:attrName>ppt_h</p:attrName>
                                        </p:attrNameLst>
                                      </p:cBhvr>
                                      <p:tavLst>
                                        <p:tav tm="0">
                                          <p:val>
                                            <p:fltVal val="0"/>
                                          </p:val>
                                        </p:tav>
                                        <p:tav tm="100000">
                                          <p:val>
                                            <p:strVal val="#ppt_h"/>
                                          </p:val>
                                        </p:tav>
                                      </p:tavLst>
                                    </p:anim>
                                    <p:animEffect transition="in" filter="fade">
                                      <p:cBhvr>
                                        <p:cTn id="166" dur="2000"/>
                                        <p:tgtEl>
                                          <p:spTgt spid="9"/>
                                        </p:tgtEl>
                                      </p:cBhvr>
                                    </p:animEffect>
                                  </p:childTnLst>
                                </p:cTn>
                              </p:par>
                            </p:childTnLst>
                          </p:cTn>
                        </p:par>
                      </p:childTnLst>
                    </p:cTn>
                  </p:par>
                  <p:par>
                    <p:cTn id="167" fill="hold">
                      <p:stCondLst>
                        <p:cond delay="indefinite"/>
                      </p:stCondLst>
                      <p:childTnLst>
                        <p:par>
                          <p:cTn id="168" fill="hold">
                            <p:stCondLst>
                              <p:cond delay="0"/>
                            </p:stCondLst>
                            <p:childTnLst>
                              <p:par>
                                <p:cTn id="169" presetID="10" presetClass="exit" presetSubtype="0" fill="hold" grpId="1" nodeType="clickEffect">
                                  <p:stCondLst>
                                    <p:cond delay="0"/>
                                  </p:stCondLst>
                                  <p:childTnLst>
                                    <p:animEffect transition="out" filter="fade">
                                      <p:cBhvr>
                                        <p:cTn id="170" dur="500"/>
                                        <p:tgtEl>
                                          <p:spTgt spid="4">
                                            <p:txEl>
                                              <p:pRg st="0" end="0"/>
                                            </p:txEl>
                                          </p:spTgt>
                                        </p:tgtEl>
                                      </p:cBhvr>
                                    </p:animEffect>
                                    <p:set>
                                      <p:cBhvr>
                                        <p:cTn id="171" dur="1" fill="hold">
                                          <p:stCondLst>
                                            <p:cond delay="499"/>
                                          </p:stCondLst>
                                        </p:cTn>
                                        <p:tgtEl>
                                          <p:spTgt spid="4">
                                            <p:txEl>
                                              <p:pRg st="0" end="0"/>
                                            </p:txEl>
                                          </p:spTgt>
                                        </p:tgtEl>
                                        <p:attrNameLst>
                                          <p:attrName>style.visibility</p:attrName>
                                        </p:attrNameLst>
                                      </p:cBhvr>
                                      <p:to>
                                        <p:strVal val="hidden"/>
                                      </p:to>
                                    </p:set>
                                  </p:childTnLst>
                                </p:cTn>
                              </p:par>
                              <p:par>
                                <p:cTn id="172" presetID="10" presetClass="exit" presetSubtype="0" fill="hold" grpId="1" nodeType="withEffect">
                                  <p:stCondLst>
                                    <p:cond delay="0"/>
                                  </p:stCondLst>
                                  <p:childTnLst>
                                    <p:animEffect transition="out" filter="fade">
                                      <p:cBhvr>
                                        <p:cTn id="173" dur="500"/>
                                        <p:tgtEl>
                                          <p:spTgt spid="4">
                                            <p:txEl>
                                              <p:pRg st="1" end="1"/>
                                            </p:txEl>
                                          </p:spTgt>
                                        </p:tgtEl>
                                      </p:cBhvr>
                                    </p:animEffect>
                                    <p:set>
                                      <p:cBhvr>
                                        <p:cTn id="174" dur="1" fill="hold">
                                          <p:stCondLst>
                                            <p:cond delay="499"/>
                                          </p:stCondLst>
                                        </p:cTn>
                                        <p:tgtEl>
                                          <p:spTgt spid="4">
                                            <p:txEl>
                                              <p:pRg st="1" end="1"/>
                                            </p:txEl>
                                          </p:spTgt>
                                        </p:tgtEl>
                                        <p:attrNameLst>
                                          <p:attrName>style.visibility</p:attrName>
                                        </p:attrNameLst>
                                      </p:cBhvr>
                                      <p:to>
                                        <p:strVal val="hidden"/>
                                      </p:to>
                                    </p:set>
                                  </p:childTnLst>
                                </p:cTn>
                              </p:par>
                              <p:par>
                                <p:cTn id="175" presetID="10" presetClass="exit" presetSubtype="0" fill="hold" grpId="1" nodeType="withEffect">
                                  <p:stCondLst>
                                    <p:cond delay="0"/>
                                  </p:stCondLst>
                                  <p:childTnLst>
                                    <p:animEffect transition="out" filter="fade">
                                      <p:cBhvr>
                                        <p:cTn id="176" dur="500"/>
                                        <p:tgtEl>
                                          <p:spTgt spid="4">
                                            <p:txEl>
                                              <p:pRg st="2" end="2"/>
                                            </p:txEl>
                                          </p:spTgt>
                                        </p:tgtEl>
                                      </p:cBhvr>
                                    </p:animEffect>
                                    <p:set>
                                      <p:cBhvr>
                                        <p:cTn id="177" dur="1" fill="hold">
                                          <p:stCondLst>
                                            <p:cond delay="499"/>
                                          </p:stCondLst>
                                        </p:cTn>
                                        <p:tgtEl>
                                          <p:spTgt spid="4">
                                            <p:txEl>
                                              <p:pRg st="2" end="2"/>
                                            </p:txEl>
                                          </p:spTgt>
                                        </p:tgtEl>
                                        <p:attrNameLst>
                                          <p:attrName>style.visibility</p:attrName>
                                        </p:attrNameLst>
                                      </p:cBhvr>
                                      <p:to>
                                        <p:strVal val="hidden"/>
                                      </p:to>
                                    </p:set>
                                  </p:childTnLst>
                                </p:cTn>
                              </p:par>
                              <p:par>
                                <p:cTn id="178" presetID="10" presetClass="exit" presetSubtype="0" fill="hold" grpId="1" nodeType="withEffect">
                                  <p:stCondLst>
                                    <p:cond delay="0"/>
                                  </p:stCondLst>
                                  <p:childTnLst>
                                    <p:animEffect transition="out" filter="fade">
                                      <p:cBhvr>
                                        <p:cTn id="179" dur="500"/>
                                        <p:tgtEl>
                                          <p:spTgt spid="4">
                                            <p:txEl>
                                              <p:pRg st="3" end="3"/>
                                            </p:txEl>
                                          </p:spTgt>
                                        </p:tgtEl>
                                      </p:cBhvr>
                                    </p:animEffect>
                                    <p:set>
                                      <p:cBhvr>
                                        <p:cTn id="180" dur="1" fill="hold">
                                          <p:stCondLst>
                                            <p:cond delay="499"/>
                                          </p:stCondLst>
                                        </p:cTn>
                                        <p:tgtEl>
                                          <p:spTgt spid="4">
                                            <p:txEl>
                                              <p:pRg st="3" end="3"/>
                                            </p:txEl>
                                          </p:spTgt>
                                        </p:tgtEl>
                                        <p:attrNameLst>
                                          <p:attrName>style.visibility</p:attrName>
                                        </p:attrNameLst>
                                      </p:cBhvr>
                                      <p:to>
                                        <p:strVal val="hidden"/>
                                      </p:to>
                                    </p:set>
                                  </p:childTnLst>
                                </p:cTn>
                              </p:par>
                              <p:par>
                                <p:cTn id="181" presetID="10" presetClass="exit" presetSubtype="0" fill="hold" grpId="1" nodeType="withEffect">
                                  <p:stCondLst>
                                    <p:cond delay="0"/>
                                  </p:stCondLst>
                                  <p:childTnLst>
                                    <p:animEffect transition="out" filter="fade">
                                      <p:cBhvr>
                                        <p:cTn id="182" dur="500"/>
                                        <p:tgtEl>
                                          <p:spTgt spid="4">
                                            <p:txEl>
                                              <p:pRg st="4" end="4"/>
                                            </p:txEl>
                                          </p:spTgt>
                                        </p:tgtEl>
                                      </p:cBhvr>
                                    </p:animEffect>
                                    <p:set>
                                      <p:cBhvr>
                                        <p:cTn id="183" dur="1" fill="hold">
                                          <p:stCondLst>
                                            <p:cond delay="499"/>
                                          </p:stCondLst>
                                        </p:cTn>
                                        <p:tgtEl>
                                          <p:spTgt spid="4">
                                            <p:txEl>
                                              <p:pRg st="4" end="4"/>
                                            </p:txEl>
                                          </p:spTgt>
                                        </p:tgtEl>
                                        <p:attrNameLst>
                                          <p:attrName>style.visibility</p:attrName>
                                        </p:attrNameLst>
                                      </p:cBhvr>
                                      <p:to>
                                        <p:strVal val="hidden"/>
                                      </p:to>
                                    </p:set>
                                  </p:childTnLst>
                                </p:cTn>
                              </p:par>
                              <p:par>
                                <p:cTn id="184" presetID="10" presetClass="exit" presetSubtype="0" fill="hold" grpId="1" nodeType="withEffect">
                                  <p:stCondLst>
                                    <p:cond delay="0"/>
                                  </p:stCondLst>
                                  <p:childTnLst>
                                    <p:animEffect transition="out" filter="fade">
                                      <p:cBhvr>
                                        <p:cTn id="185" dur="500"/>
                                        <p:tgtEl>
                                          <p:spTgt spid="9"/>
                                        </p:tgtEl>
                                      </p:cBhvr>
                                    </p:animEffect>
                                    <p:set>
                                      <p:cBhvr>
                                        <p:cTn id="186" dur="1" fill="hold">
                                          <p:stCondLst>
                                            <p:cond delay="499"/>
                                          </p:stCondLst>
                                        </p:cTn>
                                        <p:tgtEl>
                                          <p:spTgt spid="9"/>
                                        </p:tgtEl>
                                        <p:attrNameLst>
                                          <p:attrName>style.visibility</p:attrName>
                                        </p:attrNameLst>
                                      </p:cBhvr>
                                      <p:to>
                                        <p:strVal val="hidden"/>
                                      </p:to>
                                    </p:set>
                                  </p:childTnLst>
                                </p:cTn>
                              </p:par>
                              <p:par>
                                <p:cTn id="187" presetID="10" presetClass="exit" presetSubtype="0" fill="hold" grpId="1" nodeType="withEffect">
                                  <p:stCondLst>
                                    <p:cond delay="0"/>
                                  </p:stCondLst>
                                  <p:childTnLst>
                                    <p:animEffect transition="out" filter="fade">
                                      <p:cBhvr>
                                        <p:cTn id="188" dur="500"/>
                                        <p:tgtEl>
                                          <p:spTgt spid="4">
                                            <p:bg/>
                                          </p:spTgt>
                                        </p:tgtEl>
                                      </p:cBhvr>
                                    </p:animEffect>
                                    <p:set>
                                      <p:cBhvr>
                                        <p:cTn id="189" dur="1" fill="hold">
                                          <p:stCondLst>
                                            <p:cond delay="499"/>
                                          </p:stCondLst>
                                        </p:cTn>
                                        <p:tgtEl>
                                          <p:spTgt spid="4">
                                            <p:bg/>
                                          </p:spTgt>
                                        </p:tgtEl>
                                        <p:attrNameLst>
                                          <p:attrName>style.visibility</p:attrName>
                                        </p:attrNameLst>
                                      </p:cBhvr>
                                      <p:to>
                                        <p:strVal val="hidden"/>
                                      </p:to>
                                    </p:set>
                                  </p:childTnLst>
                                </p:cTn>
                              </p:par>
                            </p:childTnLst>
                          </p:cTn>
                        </p:par>
                        <p:par>
                          <p:cTn id="190" fill="hold">
                            <p:stCondLst>
                              <p:cond delay="500"/>
                            </p:stCondLst>
                            <p:childTnLst>
                              <p:par>
                                <p:cTn id="191" presetID="10" presetClass="entr" presetSubtype="0" fill="hold" grpId="0" nodeType="afterEffect">
                                  <p:stCondLst>
                                    <p:cond delay="0"/>
                                  </p:stCondLst>
                                  <p:childTnLst>
                                    <p:set>
                                      <p:cBhvr>
                                        <p:cTn id="192" dur="1" fill="hold">
                                          <p:stCondLst>
                                            <p:cond delay="0"/>
                                          </p:stCondLst>
                                        </p:cTn>
                                        <p:tgtEl>
                                          <p:spTgt spid="6">
                                            <p:bg/>
                                          </p:spTgt>
                                        </p:tgtEl>
                                        <p:attrNameLst>
                                          <p:attrName>style.visibility</p:attrName>
                                        </p:attrNameLst>
                                      </p:cBhvr>
                                      <p:to>
                                        <p:strVal val="visible"/>
                                      </p:to>
                                    </p:set>
                                    <p:animEffect transition="in" filter="fade">
                                      <p:cBhvr>
                                        <p:cTn id="193" dur="500"/>
                                        <p:tgtEl>
                                          <p:spTgt spid="6">
                                            <p:bg/>
                                          </p:spTgt>
                                        </p:tgtEl>
                                      </p:cBhvr>
                                    </p:animEffect>
                                  </p:childTnLst>
                                </p:cTn>
                              </p:par>
                              <p:par>
                                <p:cTn id="194" presetID="10" presetClass="entr" presetSubtype="0" fill="hold" grpId="0" nodeType="withEffect">
                                  <p:stCondLst>
                                    <p:cond delay="0"/>
                                  </p:stCondLst>
                                  <p:childTnLst>
                                    <p:set>
                                      <p:cBhvr>
                                        <p:cTn id="195" dur="1" fill="hold">
                                          <p:stCondLst>
                                            <p:cond delay="0"/>
                                          </p:stCondLst>
                                        </p:cTn>
                                        <p:tgtEl>
                                          <p:spTgt spid="6">
                                            <p:txEl>
                                              <p:pRg st="0" end="0"/>
                                            </p:txEl>
                                          </p:spTgt>
                                        </p:tgtEl>
                                        <p:attrNameLst>
                                          <p:attrName>style.visibility</p:attrName>
                                        </p:attrNameLst>
                                      </p:cBhvr>
                                      <p:to>
                                        <p:strVal val="visible"/>
                                      </p:to>
                                    </p:set>
                                    <p:animEffect transition="in" filter="fade">
                                      <p:cBhvr>
                                        <p:cTn id="196" dur="500"/>
                                        <p:tgtEl>
                                          <p:spTgt spid="6">
                                            <p:txEl>
                                              <p:pRg st="0" end="0"/>
                                            </p:txEl>
                                          </p:spTgt>
                                        </p:tgtEl>
                                      </p:cBhvr>
                                    </p:animEffect>
                                  </p:childTnLst>
                                </p:cTn>
                              </p:par>
                              <p:par>
                                <p:cTn id="197" presetID="53" presetClass="entr" presetSubtype="16" fill="hold" grpId="0" nodeType="withEffect">
                                  <p:stCondLst>
                                    <p:cond delay="0"/>
                                  </p:stCondLst>
                                  <p:childTnLst>
                                    <p:set>
                                      <p:cBhvr>
                                        <p:cTn id="198" dur="1" fill="hold">
                                          <p:stCondLst>
                                            <p:cond delay="0"/>
                                          </p:stCondLst>
                                        </p:cTn>
                                        <p:tgtEl>
                                          <p:spTgt spid="14"/>
                                        </p:tgtEl>
                                        <p:attrNameLst>
                                          <p:attrName>style.visibility</p:attrName>
                                        </p:attrNameLst>
                                      </p:cBhvr>
                                      <p:to>
                                        <p:strVal val="visible"/>
                                      </p:to>
                                    </p:set>
                                    <p:anim calcmode="lin" valueType="num">
                                      <p:cBhvr>
                                        <p:cTn id="199" dur="2000" fill="hold"/>
                                        <p:tgtEl>
                                          <p:spTgt spid="14"/>
                                        </p:tgtEl>
                                        <p:attrNameLst>
                                          <p:attrName>ppt_w</p:attrName>
                                        </p:attrNameLst>
                                      </p:cBhvr>
                                      <p:tavLst>
                                        <p:tav tm="0">
                                          <p:val>
                                            <p:fltVal val="0"/>
                                          </p:val>
                                        </p:tav>
                                        <p:tav tm="100000">
                                          <p:val>
                                            <p:strVal val="#ppt_w"/>
                                          </p:val>
                                        </p:tav>
                                      </p:tavLst>
                                    </p:anim>
                                    <p:anim calcmode="lin" valueType="num">
                                      <p:cBhvr>
                                        <p:cTn id="200" dur="2000" fill="hold"/>
                                        <p:tgtEl>
                                          <p:spTgt spid="14"/>
                                        </p:tgtEl>
                                        <p:attrNameLst>
                                          <p:attrName>ppt_h</p:attrName>
                                        </p:attrNameLst>
                                      </p:cBhvr>
                                      <p:tavLst>
                                        <p:tav tm="0">
                                          <p:val>
                                            <p:fltVal val="0"/>
                                          </p:val>
                                        </p:tav>
                                        <p:tav tm="100000">
                                          <p:val>
                                            <p:strVal val="#ppt_h"/>
                                          </p:val>
                                        </p:tav>
                                      </p:tavLst>
                                    </p:anim>
                                    <p:animEffect transition="in" filter="fade">
                                      <p:cBhvr>
                                        <p:cTn id="201" dur="2000"/>
                                        <p:tgtEl>
                                          <p:spTgt spid="14"/>
                                        </p:tgtEl>
                                      </p:cBhvr>
                                    </p:animEffect>
                                  </p:childTnLst>
                                </p:cTn>
                              </p:par>
                              <p:par>
                                <p:cTn id="202" presetID="10" presetClass="entr" presetSubtype="0" fill="hold" grpId="0" nodeType="withEffect">
                                  <p:stCondLst>
                                    <p:cond delay="0"/>
                                  </p:stCondLst>
                                  <p:childTnLst>
                                    <p:set>
                                      <p:cBhvr>
                                        <p:cTn id="203" dur="1" fill="hold">
                                          <p:stCondLst>
                                            <p:cond delay="0"/>
                                          </p:stCondLst>
                                        </p:cTn>
                                        <p:tgtEl>
                                          <p:spTgt spid="6">
                                            <p:txEl>
                                              <p:pRg st="1" end="1"/>
                                            </p:txEl>
                                          </p:spTgt>
                                        </p:tgtEl>
                                        <p:attrNameLst>
                                          <p:attrName>style.visibility</p:attrName>
                                        </p:attrNameLst>
                                      </p:cBhvr>
                                      <p:to>
                                        <p:strVal val="visible"/>
                                      </p:to>
                                    </p:set>
                                    <p:animEffect transition="in" filter="fade">
                                      <p:cBhvr>
                                        <p:cTn id="204" dur="500"/>
                                        <p:tgtEl>
                                          <p:spTgt spid="6">
                                            <p:txEl>
                                              <p:pRg st="1" end="1"/>
                                            </p:txEl>
                                          </p:spTgt>
                                        </p:tgtEl>
                                      </p:cBhvr>
                                    </p:animEffect>
                                  </p:childTnLst>
                                </p:cTn>
                              </p:par>
                              <p:par>
                                <p:cTn id="205" presetID="10" presetClass="entr" presetSubtype="0" fill="hold" grpId="0" nodeType="withEffect">
                                  <p:stCondLst>
                                    <p:cond delay="0"/>
                                  </p:stCondLst>
                                  <p:childTnLst>
                                    <p:set>
                                      <p:cBhvr>
                                        <p:cTn id="206" dur="1" fill="hold">
                                          <p:stCondLst>
                                            <p:cond delay="0"/>
                                          </p:stCondLst>
                                        </p:cTn>
                                        <p:tgtEl>
                                          <p:spTgt spid="6">
                                            <p:txEl>
                                              <p:pRg st="2" end="2"/>
                                            </p:txEl>
                                          </p:spTgt>
                                        </p:tgtEl>
                                        <p:attrNameLst>
                                          <p:attrName>style.visibility</p:attrName>
                                        </p:attrNameLst>
                                      </p:cBhvr>
                                      <p:to>
                                        <p:strVal val="visible"/>
                                      </p:to>
                                    </p:set>
                                    <p:animEffect transition="in" filter="fade">
                                      <p:cBhvr>
                                        <p:cTn id="207" dur="500"/>
                                        <p:tgtEl>
                                          <p:spTgt spid="6">
                                            <p:txEl>
                                              <p:pRg st="2" end="2"/>
                                            </p:txEl>
                                          </p:spTgt>
                                        </p:tgtEl>
                                      </p:cBhvr>
                                    </p:animEffect>
                                  </p:childTnLst>
                                </p:cTn>
                              </p:par>
                              <p:par>
                                <p:cTn id="208" presetID="10" presetClass="entr" presetSubtype="0" fill="hold" grpId="0" nodeType="withEffect">
                                  <p:stCondLst>
                                    <p:cond delay="0"/>
                                  </p:stCondLst>
                                  <p:childTnLst>
                                    <p:set>
                                      <p:cBhvr>
                                        <p:cTn id="209" dur="1" fill="hold">
                                          <p:stCondLst>
                                            <p:cond delay="0"/>
                                          </p:stCondLst>
                                        </p:cTn>
                                        <p:tgtEl>
                                          <p:spTgt spid="6">
                                            <p:txEl>
                                              <p:pRg st="3" end="3"/>
                                            </p:txEl>
                                          </p:spTgt>
                                        </p:tgtEl>
                                        <p:attrNameLst>
                                          <p:attrName>style.visibility</p:attrName>
                                        </p:attrNameLst>
                                      </p:cBhvr>
                                      <p:to>
                                        <p:strVal val="visible"/>
                                      </p:to>
                                    </p:set>
                                    <p:animEffect transition="in" filter="fade">
                                      <p:cBhvr>
                                        <p:cTn id="210" dur="500"/>
                                        <p:tgtEl>
                                          <p:spTgt spid="6">
                                            <p:txEl>
                                              <p:pRg st="3" end="3"/>
                                            </p:txEl>
                                          </p:spTgt>
                                        </p:tgtEl>
                                      </p:cBhvr>
                                    </p:animEffect>
                                  </p:childTnLst>
                                </p:cTn>
                              </p:par>
                              <p:par>
                                <p:cTn id="211" presetID="10" presetClass="entr" presetSubtype="0" fill="hold" grpId="0" nodeType="withEffect">
                                  <p:stCondLst>
                                    <p:cond delay="0"/>
                                  </p:stCondLst>
                                  <p:childTnLst>
                                    <p:set>
                                      <p:cBhvr>
                                        <p:cTn id="212" dur="1" fill="hold">
                                          <p:stCondLst>
                                            <p:cond delay="0"/>
                                          </p:stCondLst>
                                        </p:cTn>
                                        <p:tgtEl>
                                          <p:spTgt spid="6">
                                            <p:txEl>
                                              <p:pRg st="4" end="4"/>
                                            </p:txEl>
                                          </p:spTgt>
                                        </p:tgtEl>
                                        <p:attrNameLst>
                                          <p:attrName>style.visibility</p:attrName>
                                        </p:attrNameLst>
                                      </p:cBhvr>
                                      <p:to>
                                        <p:strVal val="visible"/>
                                      </p:to>
                                    </p:set>
                                    <p:animEffect transition="in" filter="fade">
                                      <p:cBhvr>
                                        <p:cTn id="213" dur="500"/>
                                        <p:tgtEl>
                                          <p:spTgt spid="6">
                                            <p:txEl>
                                              <p:pRg st="4" end="4"/>
                                            </p:txEl>
                                          </p:spTgt>
                                        </p:tgtEl>
                                      </p:cBhvr>
                                    </p:animEffect>
                                  </p:childTnLst>
                                </p:cTn>
                              </p:par>
                            </p:childTnLst>
                          </p:cTn>
                        </p:par>
                      </p:childTnLst>
                    </p:cTn>
                  </p:par>
                  <p:par>
                    <p:cTn id="214" fill="hold">
                      <p:stCondLst>
                        <p:cond delay="indefinite"/>
                      </p:stCondLst>
                      <p:childTnLst>
                        <p:par>
                          <p:cTn id="215" fill="hold">
                            <p:stCondLst>
                              <p:cond delay="0"/>
                            </p:stCondLst>
                            <p:childTnLst>
                              <p:par>
                                <p:cTn id="216" presetID="6" presetClass="emph" presetSubtype="0" fill="hold" nodeType="clickEffect">
                                  <p:stCondLst>
                                    <p:cond delay="0"/>
                                  </p:stCondLst>
                                  <p:childTnLst>
                                    <p:animScale>
                                      <p:cBhvr>
                                        <p:cTn id="217" dur="2000" fill="hold"/>
                                        <p:tgtEl>
                                          <p:spTgt spid="6">
                                            <p:txEl>
                                              <p:pRg st="1" end="1"/>
                                            </p:txEl>
                                          </p:spTgt>
                                        </p:tgtEl>
                                      </p:cBhvr>
                                      <p:by x="150000" y="150000"/>
                                    </p:animScale>
                                  </p:childTnLst>
                                </p:cTn>
                              </p:par>
                              <p:par>
                                <p:cTn id="218" presetID="3" presetClass="emph" presetSubtype="2" fill="hold" grpId="1" nodeType="withEffect">
                                  <p:stCondLst>
                                    <p:cond delay="0"/>
                                  </p:stCondLst>
                                  <p:childTnLst>
                                    <p:animClr clrSpc="rgb" dir="cw">
                                      <p:cBhvr override="childStyle">
                                        <p:cTn id="219" dur="2000" fill="hold"/>
                                        <p:tgtEl>
                                          <p:spTgt spid="6">
                                            <p:txEl>
                                              <p:pRg st="1" end="1"/>
                                            </p:txEl>
                                          </p:spTgt>
                                        </p:tgtEl>
                                        <p:attrNameLst>
                                          <p:attrName>style.color</p:attrName>
                                        </p:attrNameLst>
                                      </p:cBhvr>
                                      <p:to>
                                        <a:srgbClr val="00B050"/>
                                      </p:to>
                                    </p:animClr>
                                  </p:childTnLst>
                                </p:cTn>
                              </p:par>
                              <p:par>
                                <p:cTn id="220" presetID="10" presetClass="exit" presetSubtype="0" fill="hold" grpId="1" nodeType="withEffect">
                                  <p:stCondLst>
                                    <p:cond delay="0"/>
                                  </p:stCondLst>
                                  <p:childTnLst>
                                    <p:animEffect transition="out" filter="fade">
                                      <p:cBhvr>
                                        <p:cTn id="221" dur="500"/>
                                        <p:tgtEl>
                                          <p:spTgt spid="14"/>
                                        </p:tgtEl>
                                      </p:cBhvr>
                                    </p:animEffect>
                                    <p:set>
                                      <p:cBhvr>
                                        <p:cTn id="222" dur="1" fill="hold">
                                          <p:stCondLst>
                                            <p:cond delay="499"/>
                                          </p:stCondLst>
                                        </p:cTn>
                                        <p:tgtEl>
                                          <p:spTgt spid="14"/>
                                        </p:tgtEl>
                                        <p:attrNameLst>
                                          <p:attrName>style.visibility</p:attrName>
                                        </p:attrNameLst>
                                      </p:cBhvr>
                                      <p:to>
                                        <p:strVal val="hidden"/>
                                      </p:to>
                                    </p:set>
                                  </p:childTnLst>
                                </p:cTn>
                              </p:par>
                            </p:childTnLst>
                          </p:cTn>
                        </p:par>
                        <p:par>
                          <p:cTn id="223" fill="hold">
                            <p:stCondLst>
                              <p:cond delay="2000"/>
                            </p:stCondLst>
                            <p:childTnLst>
                              <p:par>
                                <p:cTn id="224" presetID="53" presetClass="entr" presetSubtype="16" fill="hold" grpId="0" nodeType="afterEffect">
                                  <p:stCondLst>
                                    <p:cond delay="0"/>
                                  </p:stCondLst>
                                  <p:childTnLst>
                                    <p:set>
                                      <p:cBhvr>
                                        <p:cTn id="225" dur="1" fill="hold">
                                          <p:stCondLst>
                                            <p:cond delay="0"/>
                                          </p:stCondLst>
                                        </p:cTn>
                                        <p:tgtEl>
                                          <p:spTgt spid="10"/>
                                        </p:tgtEl>
                                        <p:attrNameLst>
                                          <p:attrName>style.visibility</p:attrName>
                                        </p:attrNameLst>
                                      </p:cBhvr>
                                      <p:to>
                                        <p:strVal val="visible"/>
                                      </p:to>
                                    </p:set>
                                    <p:anim calcmode="lin" valueType="num">
                                      <p:cBhvr>
                                        <p:cTn id="226" dur="2000" fill="hold"/>
                                        <p:tgtEl>
                                          <p:spTgt spid="10"/>
                                        </p:tgtEl>
                                        <p:attrNameLst>
                                          <p:attrName>ppt_w</p:attrName>
                                        </p:attrNameLst>
                                      </p:cBhvr>
                                      <p:tavLst>
                                        <p:tav tm="0">
                                          <p:val>
                                            <p:fltVal val="0"/>
                                          </p:val>
                                        </p:tav>
                                        <p:tav tm="100000">
                                          <p:val>
                                            <p:strVal val="#ppt_w"/>
                                          </p:val>
                                        </p:tav>
                                      </p:tavLst>
                                    </p:anim>
                                    <p:anim calcmode="lin" valueType="num">
                                      <p:cBhvr>
                                        <p:cTn id="227" dur="2000" fill="hold"/>
                                        <p:tgtEl>
                                          <p:spTgt spid="10"/>
                                        </p:tgtEl>
                                        <p:attrNameLst>
                                          <p:attrName>ppt_h</p:attrName>
                                        </p:attrNameLst>
                                      </p:cBhvr>
                                      <p:tavLst>
                                        <p:tav tm="0">
                                          <p:val>
                                            <p:fltVal val="0"/>
                                          </p:val>
                                        </p:tav>
                                        <p:tav tm="100000">
                                          <p:val>
                                            <p:strVal val="#ppt_h"/>
                                          </p:val>
                                        </p:tav>
                                      </p:tavLst>
                                    </p:anim>
                                    <p:animEffect transition="in" filter="fade">
                                      <p:cBhvr>
                                        <p:cTn id="22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3" grpId="1" uiExpand="1" build="p" animBg="1"/>
      <p:bldP spid="3" grpId="2" uiExpand="1" build="allAtOnce"/>
      <p:bldP spid="4" grpId="0" uiExpand="1" build="p" animBg="1"/>
      <p:bldP spid="4" grpId="1" uiExpand="1" build="p" animBg="1"/>
      <p:bldP spid="4" grpId="2" uiExpand="1" build="allAtOnce"/>
      <p:bldP spid="5" grpId="0" uiExpand="1" build="allAtOnce" animBg="1"/>
      <p:bldP spid="5" grpId="1" uiExpand="1" build="allAtOnce" animBg="1"/>
      <p:bldP spid="5" grpId="2" uiExpand="1" build="allAtOnce"/>
      <p:bldP spid="6" grpId="0" uiExpand="1" build="allAtOnce" animBg="1"/>
      <p:bldP spid="6" grpId="1" uiExpand="1" build="allAtOnce"/>
      <p:bldP spid="7" grpId="0" animBg="1"/>
      <p:bldP spid="7" grpId="1" animBg="1"/>
      <p:bldP spid="8" grpId="0" animBg="1"/>
      <p:bldP spid="8" grpId="1" animBg="1"/>
      <p:bldP spid="9" grpId="0" animBg="1"/>
      <p:bldP spid="9" grpId="1" uiExpand="1" animBg="1"/>
      <p:bldP spid="10" grpId="0" animBg="1"/>
      <p:bldP spid="11" grpId="0" uiExpand="1" animBg="1"/>
      <p:bldP spid="11" grpId="1" animBg="1"/>
      <p:bldP spid="12" grpId="0" uiExpand="1" animBg="1"/>
      <p:bldP spid="12" grpId="1" animBg="1"/>
      <p:bldP spid="13" grpId="0" uiExpand="1" animBg="1"/>
      <p:bldP spid="13" grpId="1" animBg="1"/>
      <p:bldP spid="14" grpId="0" uiExpand="1" animBg="1"/>
      <p:bldP spid="14"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the Tell Me Feature</a:t>
            </a:r>
            <a:endParaRPr lang="en-US" dirty="0"/>
          </a:p>
        </p:txBody>
      </p:sp>
      <p:sp>
        <p:nvSpPr>
          <p:cNvPr id="3" name="Content Placeholder 2"/>
          <p:cNvSpPr>
            <a:spLocks noGrp="1"/>
          </p:cNvSpPr>
          <p:nvPr>
            <p:ph idx="1"/>
          </p:nvPr>
        </p:nvSpPr>
        <p:spPr>
          <a:xfrm>
            <a:off x="228600" y="1295400"/>
            <a:ext cx="4419600" cy="4983163"/>
          </a:xfrm>
        </p:spPr>
        <p:txBody>
          <a:bodyPr/>
          <a:lstStyle/>
          <a:p>
            <a:pPr marL="0" indent="0">
              <a:buNone/>
            </a:pPr>
            <a:r>
              <a:rPr lang="en-US" b="1" dirty="0" smtClean="0"/>
              <a:t>To use Tell Me feature:</a:t>
            </a:r>
          </a:p>
          <a:p>
            <a:pPr marL="514350" indent="-457200">
              <a:buFont typeface="+mj-lt"/>
              <a:buAutoNum type="arabicPeriod"/>
            </a:pPr>
            <a:r>
              <a:rPr lang="en-US" dirty="0"/>
              <a:t>Click in the </a:t>
            </a:r>
            <a:r>
              <a:rPr lang="en-US" i="1" dirty="0"/>
              <a:t>Tell Me </a:t>
            </a:r>
            <a:r>
              <a:rPr lang="en-US" dirty="0"/>
              <a:t>text box</a:t>
            </a:r>
            <a:r>
              <a:rPr lang="en-US" dirty="0" smtClean="0"/>
              <a:t>.</a:t>
            </a:r>
          </a:p>
          <a:p>
            <a:pPr marL="514350" indent="-457200">
              <a:buFont typeface="+mj-lt"/>
              <a:buAutoNum type="arabicPeriod"/>
            </a:pPr>
            <a:r>
              <a:rPr lang="en-US" dirty="0"/>
              <a:t>Type </a:t>
            </a:r>
            <a:r>
              <a:rPr lang="en-US" dirty="0" smtClean="0"/>
              <a:t>search text in </a:t>
            </a:r>
            <a:r>
              <a:rPr lang="en-US" dirty="0"/>
              <a:t>the </a:t>
            </a:r>
            <a:r>
              <a:rPr lang="en-US" i="1" dirty="0"/>
              <a:t>Tell Me </a:t>
            </a:r>
            <a:r>
              <a:rPr lang="en-US" dirty="0"/>
              <a:t>text </a:t>
            </a:r>
            <a:r>
              <a:rPr lang="en-US" dirty="0" smtClean="0"/>
              <a:t>box.</a:t>
            </a:r>
          </a:p>
          <a:p>
            <a:pPr marL="514350" indent="-457200">
              <a:buFont typeface="+mj-lt"/>
              <a:buAutoNum type="arabicPeriod"/>
            </a:pPr>
            <a:r>
              <a:rPr lang="en-US" dirty="0" smtClean="0"/>
              <a:t>Point to option </a:t>
            </a:r>
            <a:r>
              <a:rPr lang="en-US" dirty="0"/>
              <a:t>in the drop-down list. </a:t>
            </a:r>
          </a:p>
        </p:txBody>
      </p:sp>
      <p:pic>
        <p:nvPicPr>
          <p:cNvPr id="4" name="Picture 3" descr="Tell Me text box"/>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6811" y="2362200"/>
            <a:ext cx="3040610" cy="2239075"/>
          </a:xfrm>
          <a:prstGeom prst="rect">
            <a:avLst/>
          </a:prstGeom>
        </p:spPr>
      </p:pic>
      <p:sp>
        <p:nvSpPr>
          <p:cNvPr id="5" name="TextBox 4"/>
          <p:cNvSpPr txBox="1"/>
          <p:nvPr/>
        </p:nvSpPr>
        <p:spPr>
          <a:xfrm>
            <a:off x="6096000" y="1600200"/>
            <a:ext cx="1920421" cy="38100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smtClean="0"/>
              <a:t>Tell Me text box</a:t>
            </a:r>
            <a:endParaRPr lang="en-CA" dirty="0"/>
          </a:p>
        </p:txBody>
      </p:sp>
      <p:cxnSp>
        <p:nvCxnSpPr>
          <p:cNvPr id="6" name="Straight Connector 5" descr="pointer"/>
          <p:cNvCxnSpPr>
            <a:endCxn id="5" idx="2"/>
          </p:cNvCxnSpPr>
          <p:nvPr/>
        </p:nvCxnSpPr>
        <p:spPr>
          <a:xfrm flipV="1">
            <a:off x="6477000" y="1981200"/>
            <a:ext cx="579211" cy="533400"/>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470909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Calibri" pitchFamily="34" charset="0"/>
                <a:cs typeface="Calibri" pitchFamily="34" charset="0"/>
              </a:rPr>
              <a:t>Use </a:t>
            </a:r>
            <a:r>
              <a:rPr lang="en-CA" dirty="0" smtClean="0">
                <a:latin typeface="Calibri" pitchFamily="34" charset="0"/>
                <a:cs typeface="Calibri" pitchFamily="34" charset="0"/>
              </a:rPr>
              <a:t>the Help Feature</a:t>
            </a:r>
            <a:endParaRPr lang="en-CA" dirty="0"/>
          </a:p>
        </p:txBody>
      </p:sp>
      <p:sp>
        <p:nvSpPr>
          <p:cNvPr id="3" name="Content Placeholder 2"/>
          <p:cNvSpPr>
            <a:spLocks noGrp="1"/>
          </p:cNvSpPr>
          <p:nvPr>
            <p:ph idx="1"/>
          </p:nvPr>
        </p:nvSpPr>
        <p:spPr>
          <a:xfrm>
            <a:off x="304800" y="1143001"/>
            <a:ext cx="3962400" cy="4063550"/>
          </a:xfrm>
        </p:spPr>
        <p:txBody>
          <a:bodyPr/>
          <a:lstStyle/>
          <a:p>
            <a:pPr marL="0" indent="0">
              <a:buNone/>
            </a:pPr>
            <a:r>
              <a:rPr lang="en-CA" b="1" dirty="0" smtClean="0"/>
              <a:t>To use Help with F1:</a:t>
            </a:r>
          </a:p>
          <a:p>
            <a:pPr marL="457200" indent="-457200">
              <a:buFont typeface="+mj-lt"/>
              <a:buAutoNum type="arabicPeriod"/>
            </a:pPr>
            <a:r>
              <a:rPr lang="en-CA" dirty="0" smtClean="0"/>
              <a:t>Point to a button.</a:t>
            </a:r>
          </a:p>
          <a:p>
            <a:pPr marL="457200" indent="-457200">
              <a:buFont typeface="+mj-lt"/>
              <a:buAutoNum type="arabicPeriod"/>
            </a:pPr>
            <a:r>
              <a:rPr lang="en-CA" dirty="0" smtClean="0"/>
              <a:t>Press the F1 function key.</a:t>
            </a:r>
          </a:p>
          <a:p>
            <a:pPr marL="457200" indent="-457200">
              <a:buFont typeface="+mj-lt"/>
              <a:buAutoNum type="arabicPeriod"/>
            </a:pPr>
            <a:r>
              <a:rPr lang="en-CA" dirty="0" smtClean="0"/>
              <a:t>Scroll down the Help window and click the subtitles to read the information available.</a:t>
            </a:r>
          </a:p>
          <a:p>
            <a:pPr marL="457200" indent="-457200">
              <a:buFont typeface="+mj-lt"/>
              <a:buAutoNum type="arabicPeriod"/>
            </a:pPr>
            <a:r>
              <a:rPr lang="en-CA" dirty="0" smtClean="0"/>
              <a:t>Close the Excel Help window.</a:t>
            </a:r>
            <a:endParaRPr lang="en-CA" dirty="0"/>
          </a:p>
        </p:txBody>
      </p:sp>
      <p:pic>
        <p:nvPicPr>
          <p:cNvPr id="6" name="Picture 5" descr="Help hyperlink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400" y="2790802"/>
            <a:ext cx="3734124" cy="2415749"/>
          </a:xfrm>
          <a:prstGeom prst="rect">
            <a:avLst/>
          </a:prstGeom>
          <a:ln>
            <a:noFill/>
          </a:ln>
          <a:effectLst>
            <a:outerShdw blurRad="292100" dist="139700" dir="2700000" algn="tl" rotWithShape="0">
              <a:srgbClr val="333333">
                <a:alpha val="65000"/>
              </a:srgbClr>
            </a:outerShdw>
          </a:effectLst>
        </p:spPr>
      </p:pic>
      <p:sp>
        <p:nvSpPr>
          <p:cNvPr id="13" name="TextBox 12"/>
          <p:cNvSpPr txBox="1"/>
          <p:nvPr/>
        </p:nvSpPr>
        <p:spPr>
          <a:xfrm>
            <a:off x="6934200" y="2209800"/>
            <a:ext cx="1604240"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Help subtitles</a:t>
            </a:r>
          </a:p>
        </p:txBody>
      </p:sp>
      <p:cxnSp>
        <p:nvCxnSpPr>
          <p:cNvPr id="14" name="Straight Connector 13" descr="pointer"/>
          <p:cNvCxnSpPr>
            <a:stCxn id="13" idx="2"/>
          </p:cNvCxnSpPr>
          <p:nvPr/>
        </p:nvCxnSpPr>
        <p:spPr>
          <a:xfrm flipH="1">
            <a:off x="6591462" y="2590280"/>
            <a:ext cx="1144858" cy="1753120"/>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036501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Help window"/>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3262" y="1522927"/>
            <a:ext cx="4697477" cy="3360796"/>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p:txBody>
          <a:bodyPr/>
          <a:lstStyle/>
          <a:p>
            <a:r>
              <a:rPr lang="en-CA" dirty="0" smtClean="0"/>
              <a:t>Use the </a:t>
            </a:r>
            <a:r>
              <a:rPr lang="en-CA" smtClean="0"/>
              <a:t>Help Feature…continued</a:t>
            </a:r>
            <a:endParaRPr lang="en-CA" dirty="0"/>
          </a:p>
        </p:txBody>
      </p:sp>
      <p:sp>
        <p:nvSpPr>
          <p:cNvPr id="5" name="TextBox 4"/>
          <p:cNvSpPr txBox="1"/>
          <p:nvPr/>
        </p:nvSpPr>
        <p:spPr>
          <a:xfrm>
            <a:off x="1643528" y="1485001"/>
            <a:ext cx="794872"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smtClean="0"/>
              <a:t>Home</a:t>
            </a:r>
            <a:endParaRPr lang="en-CA" dirty="0"/>
          </a:p>
        </p:txBody>
      </p:sp>
      <p:cxnSp>
        <p:nvCxnSpPr>
          <p:cNvPr id="6" name="Straight Connector 5" descr="pointer"/>
          <p:cNvCxnSpPr>
            <a:stCxn id="5" idx="3"/>
          </p:cNvCxnSpPr>
          <p:nvPr/>
        </p:nvCxnSpPr>
        <p:spPr>
          <a:xfrm>
            <a:off x="2438400" y="1675241"/>
            <a:ext cx="762000" cy="994706"/>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719728" y="2173562"/>
            <a:ext cx="718672"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smtClean="0"/>
              <a:t>Back</a:t>
            </a:r>
            <a:endParaRPr lang="en-CA" dirty="0"/>
          </a:p>
        </p:txBody>
      </p:sp>
      <p:sp>
        <p:nvSpPr>
          <p:cNvPr id="9" name="TextBox 8"/>
          <p:cNvSpPr txBox="1"/>
          <p:nvPr/>
        </p:nvSpPr>
        <p:spPr>
          <a:xfrm>
            <a:off x="1338728" y="2833593"/>
            <a:ext cx="1099672"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smtClean="0"/>
              <a:t>Forward</a:t>
            </a:r>
            <a:endParaRPr lang="en-CA" dirty="0"/>
          </a:p>
        </p:txBody>
      </p:sp>
      <p:sp>
        <p:nvSpPr>
          <p:cNvPr id="10" name="TextBox 9"/>
          <p:cNvSpPr txBox="1"/>
          <p:nvPr/>
        </p:nvSpPr>
        <p:spPr>
          <a:xfrm>
            <a:off x="1719728" y="3547021"/>
            <a:ext cx="718672"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smtClean="0"/>
              <a:t>Print</a:t>
            </a:r>
            <a:endParaRPr lang="en-CA" dirty="0"/>
          </a:p>
        </p:txBody>
      </p:sp>
      <p:sp>
        <p:nvSpPr>
          <p:cNvPr id="11" name="TextBox 10"/>
          <p:cNvSpPr txBox="1"/>
          <p:nvPr/>
        </p:nvSpPr>
        <p:spPr>
          <a:xfrm>
            <a:off x="6846438" y="1256178"/>
            <a:ext cx="1981200"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smtClean="0"/>
              <a:t>Keep Help on Top</a:t>
            </a:r>
            <a:endParaRPr lang="en-CA" dirty="0"/>
          </a:p>
        </p:txBody>
      </p:sp>
      <p:sp>
        <p:nvSpPr>
          <p:cNvPr id="12" name="TextBox 11"/>
          <p:cNvSpPr txBox="1"/>
          <p:nvPr/>
        </p:nvSpPr>
        <p:spPr>
          <a:xfrm>
            <a:off x="6628657" y="2919614"/>
            <a:ext cx="1676400"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smtClean="0"/>
              <a:t>Use Large Text</a:t>
            </a:r>
            <a:endParaRPr lang="en-CA" dirty="0"/>
          </a:p>
        </p:txBody>
      </p:sp>
      <p:cxnSp>
        <p:nvCxnSpPr>
          <p:cNvPr id="13" name="Straight Connector 12" descr="pointer"/>
          <p:cNvCxnSpPr>
            <a:endCxn id="12" idx="1"/>
          </p:cNvCxnSpPr>
          <p:nvPr/>
        </p:nvCxnSpPr>
        <p:spPr>
          <a:xfrm>
            <a:off x="3979982" y="2708451"/>
            <a:ext cx="2648675" cy="401403"/>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descr="pointer"/>
          <p:cNvCxnSpPr>
            <a:stCxn id="8" idx="3"/>
          </p:cNvCxnSpPr>
          <p:nvPr/>
        </p:nvCxnSpPr>
        <p:spPr>
          <a:xfrm>
            <a:off x="2438400" y="2363802"/>
            <a:ext cx="215138" cy="305917"/>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descr="pointer"/>
          <p:cNvCxnSpPr>
            <a:stCxn id="9" idx="3"/>
          </p:cNvCxnSpPr>
          <p:nvPr/>
        </p:nvCxnSpPr>
        <p:spPr>
          <a:xfrm flipV="1">
            <a:off x="2438400" y="2717688"/>
            <a:ext cx="503534" cy="306145"/>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descr="pointer"/>
          <p:cNvCxnSpPr>
            <a:stCxn id="10" idx="3"/>
          </p:cNvCxnSpPr>
          <p:nvPr/>
        </p:nvCxnSpPr>
        <p:spPr>
          <a:xfrm flipV="1">
            <a:off x="2438400" y="2785624"/>
            <a:ext cx="1066800" cy="951637"/>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descr="pointer"/>
          <p:cNvCxnSpPr>
            <a:endCxn id="11" idx="1"/>
          </p:cNvCxnSpPr>
          <p:nvPr/>
        </p:nvCxnSpPr>
        <p:spPr>
          <a:xfrm flipV="1">
            <a:off x="6412389" y="1446418"/>
            <a:ext cx="434049" cy="247445"/>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658197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rint backstage area"/>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38300" y="2667001"/>
            <a:ext cx="5867400" cy="3117056"/>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p:txBody>
          <a:bodyPr/>
          <a:lstStyle/>
          <a:p>
            <a:r>
              <a:rPr lang="en-CA" dirty="0" smtClean="0">
                <a:latin typeface="Calibri" pitchFamily="34" charset="0"/>
                <a:cs typeface="Calibri" pitchFamily="34" charset="0"/>
              </a:rPr>
              <a:t>Preview a Worksheet</a:t>
            </a:r>
            <a:endParaRPr lang="en-CA" dirty="0"/>
          </a:p>
        </p:txBody>
      </p:sp>
      <p:sp>
        <p:nvSpPr>
          <p:cNvPr id="3" name="Content Placeholder 2"/>
          <p:cNvSpPr>
            <a:spLocks noGrp="1"/>
          </p:cNvSpPr>
          <p:nvPr>
            <p:ph idx="1"/>
          </p:nvPr>
        </p:nvSpPr>
        <p:spPr>
          <a:xfrm>
            <a:off x="304800" y="1143001"/>
            <a:ext cx="3505200" cy="1524000"/>
          </a:xfrm>
        </p:spPr>
        <p:txBody>
          <a:bodyPr/>
          <a:lstStyle/>
          <a:p>
            <a:pPr marL="0" indent="0">
              <a:buNone/>
            </a:pPr>
            <a:r>
              <a:rPr lang="en-CA" b="1" dirty="0" smtClean="0"/>
              <a:t>To preview a worksheet:</a:t>
            </a:r>
          </a:p>
          <a:p>
            <a:pPr marL="457200" indent="-457200">
              <a:buFont typeface="+mj-lt"/>
              <a:buAutoNum type="arabicPeriod"/>
            </a:pPr>
            <a:r>
              <a:rPr lang="en-CA" dirty="0" smtClean="0"/>
              <a:t>Click the File tab.</a:t>
            </a:r>
          </a:p>
          <a:p>
            <a:pPr marL="457200" indent="-457200">
              <a:buFont typeface="+mj-lt"/>
              <a:buAutoNum type="arabicPeriod"/>
            </a:pPr>
            <a:r>
              <a:rPr lang="en-CA" dirty="0" smtClean="0"/>
              <a:t>Click the </a:t>
            </a:r>
            <a:r>
              <a:rPr lang="en-CA" i="1" dirty="0" smtClean="0"/>
              <a:t>Print</a:t>
            </a:r>
            <a:r>
              <a:rPr lang="en-CA" dirty="0" smtClean="0"/>
              <a:t> option.</a:t>
            </a:r>
            <a:endParaRPr lang="en-CA" dirty="0"/>
          </a:p>
        </p:txBody>
      </p:sp>
      <p:sp>
        <p:nvSpPr>
          <p:cNvPr id="4" name="TextBox 3"/>
          <p:cNvSpPr txBox="1"/>
          <p:nvPr/>
        </p:nvSpPr>
        <p:spPr>
          <a:xfrm>
            <a:off x="2909815" y="6020320"/>
            <a:ext cx="1800370"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Pages indicator</a:t>
            </a:r>
          </a:p>
        </p:txBody>
      </p:sp>
      <p:cxnSp>
        <p:nvCxnSpPr>
          <p:cNvPr id="5" name="Straight Connector 4" descr="pointer"/>
          <p:cNvCxnSpPr>
            <a:endCxn id="4" idx="0"/>
          </p:cNvCxnSpPr>
          <p:nvPr/>
        </p:nvCxnSpPr>
        <p:spPr>
          <a:xfrm flipH="1">
            <a:off x="3810000" y="5741582"/>
            <a:ext cx="76200" cy="278738"/>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568091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rint backstage are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600" y="1279789"/>
            <a:ext cx="3718882" cy="4282811"/>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p:txBody>
          <a:bodyPr/>
          <a:lstStyle/>
          <a:p>
            <a:r>
              <a:rPr lang="en-CA" dirty="0">
                <a:latin typeface="Calibri" pitchFamily="34" charset="0"/>
                <a:cs typeface="Calibri" pitchFamily="34" charset="0"/>
              </a:rPr>
              <a:t>Change Page Orientation</a:t>
            </a:r>
            <a:endParaRPr lang="en-CA" dirty="0"/>
          </a:p>
        </p:txBody>
      </p:sp>
      <p:sp>
        <p:nvSpPr>
          <p:cNvPr id="3" name="Content Placeholder 2"/>
          <p:cNvSpPr>
            <a:spLocks noGrp="1"/>
          </p:cNvSpPr>
          <p:nvPr>
            <p:ph idx="1"/>
          </p:nvPr>
        </p:nvSpPr>
        <p:spPr>
          <a:xfrm>
            <a:off x="304800" y="1143001"/>
            <a:ext cx="4114800" cy="3505200"/>
          </a:xfrm>
        </p:spPr>
        <p:txBody>
          <a:bodyPr/>
          <a:lstStyle/>
          <a:p>
            <a:pPr marL="0" indent="0">
              <a:buNone/>
            </a:pPr>
            <a:r>
              <a:rPr lang="en-CA" b="1" dirty="0" smtClean="0"/>
              <a:t>To change the page orientation:</a:t>
            </a:r>
          </a:p>
          <a:p>
            <a:pPr marL="457200" indent="-457200">
              <a:buFont typeface="+mj-lt"/>
              <a:buAutoNum type="arabicPeriod"/>
            </a:pPr>
            <a:r>
              <a:rPr lang="en-CA" dirty="0" smtClean="0"/>
              <a:t>Click the File tab.</a:t>
            </a:r>
          </a:p>
          <a:p>
            <a:pPr marL="457200" indent="-457200">
              <a:buFont typeface="+mj-lt"/>
              <a:buAutoNum type="arabicPeriod"/>
            </a:pPr>
            <a:r>
              <a:rPr lang="en-CA" dirty="0" smtClean="0"/>
              <a:t>Click the </a:t>
            </a:r>
            <a:r>
              <a:rPr lang="en-CA" i="1" dirty="0" smtClean="0"/>
              <a:t>Print</a:t>
            </a:r>
            <a:r>
              <a:rPr lang="en-CA" dirty="0" smtClean="0"/>
              <a:t> option.</a:t>
            </a:r>
          </a:p>
          <a:p>
            <a:pPr marL="457200" indent="-457200">
              <a:buFont typeface="+mj-lt"/>
              <a:buAutoNum type="arabicPeriod"/>
            </a:pPr>
            <a:r>
              <a:rPr lang="en-CA" dirty="0" smtClean="0"/>
              <a:t>Click the orientation gallery in the </a:t>
            </a:r>
            <a:r>
              <a:rPr lang="en-CA" i="1" dirty="0" smtClean="0"/>
              <a:t>Settings</a:t>
            </a:r>
            <a:r>
              <a:rPr lang="en-CA" dirty="0" smtClean="0"/>
              <a:t> category.</a:t>
            </a:r>
          </a:p>
          <a:p>
            <a:pPr marL="457200" indent="-457200">
              <a:buFont typeface="+mj-lt"/>
              <a:buAutoNum type="arabicPeriod"/>
            </a:pPr>
            <a:r>
              <a:rPr lang="en-CA" dirty="0" smtClean="0"/>
              <a:t>Click the orientation option.</a:t>
            </a:r>
            <a:endParaRPr lang="en-CA" dirty="0"/>
          </a:p>
        </p:txBody>
      </p:sp>
      <p:sp>
        <p:nvSpPr>
          <p:cNvPr id="4" name="TextBox 3"/>
          <p:cNvSpPr txBox="1"/>
          <p:nvPr/>
        </p:nvSpPr>
        <p:spPr>
          <a:xfrm>
            <a:off x="3733800" y="5791200"/>
            <a:ext cx="2716356"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Page Orientation gallery </a:t>
            </a:r>
          </a:p>
        </p:txBody>
      </p:sp>
      <p:cxnSp>
        <p:nvCxnSpPr>
          <p:cNvPr id="5" name="Straight Connector 4" descr="pointer"/>
          <p:cNvCxnSpPr>
            <a:stCxn id="4" idx="0"/>
          </p:cNvCxnSpPr>
          <p:nvPr/>
        </p:nvCxnSpPr>
        <p:spPr>
          <a:xfrm flipV="1">
            <a:off x="5091978" y="4419080"/>
            <a:ext cx="1358178" cy="1372120"/>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145295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Print backstage are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1359" y="2477070"/>
            <a:ext cx="3718882" cy="2827265"/>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p:txBody>
          <a:bodyPr/>
          <a:lstStyle/>
          <a:p>
            <a:r>
              <a:rPr lang="en-CA" dirty="0">
                <a:latin typeface="Calibri" pitchFamily="34" charset="0"/>
                <a:cs typeface="Calibri" pitchFamily="34" charset="0"/>
              </a:rPr>
              <a:t>Print a Worksheet</a:t>
            </a:r>
            <a:endParaRPr lang="en-CA" dirty="0"/>
          </a:p>
        </p:txBody>
      </p:sp>
      <p:sp>
        <p:nvSpPr>
          <p:cNvPr id="3" name="Content Placeholder 2"/>
          <p:cNvSpPr>
            <a:spLocks noGrp="1"/>
          </p:cNvSpPr>
          <p:nvPr>
            <p:ph idx="1"/>
          </p:nvPr>
        </p:nvSpPr>
        <p:spPr>
          <a:xfrm>
            <a:off x="304800" y="1143001"/>
            <a:ext cx="4114800" cy="1905000"/>
          </a:xfrm>
        </p:spPr>
        <p:txBody>
          <a:bodyPr/>
          <a:lstStyle/>
          <a:p>
            <a:pPr marL="0" indent="0">
              <a:buNone/>
            </a:pPr>
            <a:r>
              <a:rPr lang="en-CA" b="1" dirty="0" smtClean="0"/>
              <a:t>To print a worksheet:</a:t>
            </a:r>
          </a:p>
          <a:p>
            <a:pPr marL="457200" indent="-457200">
              <a:buFont typeface="+mj-lt"/>
              <a:buAutoNum type="arabicPeriod"/>
            </a:pPr>
            <a:r>
              <a:rPr lang="en-CA" dirty="0" smtClean="0"/>
              <a:t>Click the File tab.</a:t>
            </a:r>
          </a:p>
          <a:p>
            <a:pPr marL="457200" indent="-457200">
              <a:buFont typeface="+mj-lt"/>
              <a:buAutoNum type="arabicPeriod"/>
            </a:pPr>
            <a:r>
              <a:rPr lang="en-CA" dirty="0" smtClean="0"/>
              <a:t>Click the </a:t>
            </a:r>
            <a:r>
              <a:rPr lang="en-CA" i="1" dirty="0" smtClean="0"/>
              <a:t>Print</a:t>
            </a:r>
            <a:r>
              <a:rPr lang="en-CA" dirty="0" smtClean="0"/>
              <a:t> option.</a:t>
            </a:r>
          </a:p>
          <a:p>
            <a:pPr marL="457200" indent="-457200">
              <a:buFont typeface="+mj-lt"/>
              <a:buAutoNum type="arabicPeriod"/>
            </a:pPr>
            <a:r>
              <a:rPr lang="en-CA" dirty="0" smtClean="0"/>
              <a:t>Click the Print button.</a:t>
            </a:r>
            <a:endParaRPr lang="en-CA" dirty="0"/>
          </a:p>
        </p:txBody>
      </p:sp>
      <p:sp>
        <p:nvSpPr>
          <p:cNvPr id="4" name="TextBox 3"/>
          <p:cNvSpPr txBox="1"/>
          <p:nvPr/>
        </p:nvSpPr>
        <p:spPr>
          <a:xfrm>
            <a:off x="7115030" y="1752600"/>
            <a:ext cx="1495570"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Print button</a:t>
            </a:r>
          </a:p>
        </p:txBody>
      </p:sp>
      <p:cxnSp>
        <p:nvCxnSpPr>
          <p:cNvPr id="5" name="Straight Connector 4" descr="pointer"/>
          <p:cNvCxnSpPr>
            <a:stCxn id="4" idx="2"/>
          </p:cNvCxnSpPr>
          <p:nvPr/>
        </p:nvCxnSpPr>
        <p:spPr>
          <a:xfrm flipH="1">
            <a:off x="6505430" y="2133080"/>
            <a:ext cx="1357385" cy="1829320"/>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3702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CHECKPOINT 3</a:t>
            </a:r>
            <a:endParaRPr lang="en-CA" dirty="0"/>
          </a:p>
        </p:txBody>
      </p:sp>
      <p:sp>
        <p:nvSpPr>
          <p:cNvPr id="3" name="Content Placeholder 5"/>
          <p:cNvSpPr txBox="1">
            <a:spLocks/>
          </p:cNvSpPr>
          <p:nvPr/>
        </p:nvSpPr>
        <p:spPr>
          <a:xfrm>
            <a:off x="428596" y="764704"/>
            <a:ext cx="4186238" cy="2592288"/>
          </a:xfrm>
          <a:prstGeom prst="rect">
            <a:avLst/>
          </a:prstGeom>
          <a:gradFill flip="none" rotWithShape="1">
            <a:gsLst>
              <a:gs pos="0">
                <a:srgbClr val="DDEBCF"/>
              </a:gs>
              <a:gs pos="50000">
                <a:srgbClr val="9CB86E"/>
              </a:gs>
              <a:gs pos="100000">
                <a:srgbClr val="156B13"/>
              </a:gs>
            </a:gsLst>
            <a:lin ang="2700000" scaled="1"/>
            <a:tileRect/>
          </a:gradFill>
          <a:effectLst>
            <a:outerShdw blurRad="50800" dist="38100" dir="5400000" algn="t" rotWithShape="0">
              <a:prstClr val="black">
                <a:alpha val="40000"/>
              </a:prstClr>
            </a:outerShdw>
          </a:effectLst>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Clr>
                <a:srgbClr val="003300"/>
              </a:buClr>
              <a:buFont typeface="+mj-lt"/>
              <a:buAutoNum type="arabicParenR"/>
            </a:pPr>
            <a:r>
              <a:rPr lang="en-CA" sz="2000" dirty="0" smtClean="0">
                <a:latin typeface="Calibri" pitchFamily="34" charset="0"/>
                <a:cs typeface="Calibri" pitchFamily="34" charset="0"/>
              </a:rPr>
              <a:t>Pressing this function key is one way to access the Help window.</a:t>
            </a:r>
          </a:p>
          <a:p>
            <a:pPr marL="919163" lvl="1" indent="-461963">
              <a:buClr>
                <a:srgbClr val="003300"/>
              </a:buClr>
              <a:buFont typeface="+mj-lt"/>
              <a:buAutoNum type="alphaLcPeriod"/>
            </a:pPr>
            <a:r>
              <a:rPr lang="en-CA" sz="2000" dirty="0" smtClean="0">
                <a:latin typeface="Calibri" pitchFamily="34" charset="0"/>
                <a:cs typeface="Calibri" pitchFamily="34" charset="0"/>
              </a:rPr>
              <a:t>F1</a:t>
            </a:r>
            <a:endParaRPr lang="en-CA" sz="1600" dirty="0" smtClean="0">
              <a:latin typeface="Calibri" pitchFamily="34" charset="0"/>
              <a:cs typeface="Calibri" pitchFamily="34" charset="0"/>
            </a:endParaRPr>
          </a:p>
          <a:p>
            <a:pPr marL="919163" lvl="1" indent="-461963">
              <a:buClr>
                <a:srgbClr val="003300"/>
              </a:buClr>
              <a:buFont typeface="+mj-lt"/>
              <a:buAutoNum type="alphaLcPeriod"/>
            </a:pPr>
            <a:r>
              <a:rPr lang="en-CA" sz="2000" dirty="0" smtClean="0">
                <a:latin typeface="Calibri" pitchFamily="34" charset="0"/>
                <a:cs typeface="Calibri" pitchFamily="34" charset="0"/>
              </a:rPr>
              <a:t>F2</a:t>
            </a:r>
          </a:p>
          <a:p>
            <a:pPr marL="919163" lvl="1" indent="-461963">
              <a:buClr>
                <a:srgbClr val="003300"/>
              </a:buClr>
              <a:buFont typeface="+mj-lt"/>
              <a:buAutoNum type="alphaLcPeriod"/>
            </a:pPr>
            <a:r>
              <a:rPr lang="en-CA" sz="2000" dirty="0" smtClean="0">
                <a:latin typeface="Calibri" pitchFamily="34" charset="0"/>
                <a:cs typeface="Calibri" pitchFamily="34" charset="0"/>
              </a:rPr>
              <a:t>F3</a:t>
            </a:r>
          </a:p>
          <a:p>
            <a:pPr marL="919163" lvl="1" indent="-461963">
              <a:buClr>
                <a:srgbClr val="003300"/>
              </a:buClr>
              <a:buFont typeface="+mj-lt"/>
              <a:buAutoNum type="alphaLcPeriod"/>
            </a:pPr>
            <a:r>
              <a:rPr lang="en-CA" sz="2000" dirty="0" smtClean="0">
                <a:latin typeface="Calibri" pitchFamily="34" charset="0"/>
                <a:cs typeface="Calibri" pitchFamily="34" charset="0"/>
              </a:rPr>
              <a:t>F4</a:t>
            </a:r>
            <a:endParaRPr lang="en-CA" sz="2000" dirty="0">
              <a:latin typeface="Calibri" pitchFamily="34" charset="0"/>
              <a:cs typeface="Calibri" pitchFamily="34" charset="0"/>
            </a:endParaRPr>
          </a:p>
          <a:p>
            <a:pPr marL="0" indent="0">
              <a:buFont typeface="Arial" pitchFamily="34" charset="0"/>
              <a:buNone/>
            </a:pPr>
            <a:endParaRPr lang="en-CA" dirty="0"/>
          </a:p>
        </p:txBody>
      </p:sp>
      <p:sp>
        <p:nvSpPr>
          <p:cNvPr id="4" name="Content Placeholder 6"/>
          <p:cNvSpPr txBox="1">
            <a:spLocks/>
          </p:cNvSpPr>
          <p:nvPr/>
        </p:nvSpPr>
        <p:spPr>
          <a:xfrm>
            <a:off x="4686272" y="764704"/>
            <a:ext cx="4184651" cy="2592288"/>
          </a:xfrm>
          <a:prstGeom prst="rect">
            <a:avLst/>
          </a:prstGeom>
          <a:gradFill flip="none" rotWithShape="1">
            <a:gsLst>
              <a:gs pos="0">
                <a:srgbClr val="DDEBCF"/>
              </a:gs>
              <a:gs pos="50000">
                <a:srgbClr val="9CB86E"/>
              </a:gs>
              <a:gs pos="100000">
                <a:srgbClr val="156B13"/>
              </a:gs>
            </a:gsLst>
            <a:lin ang="2700000" scaled="1"/>
            <a:tileRect/>
          </a:gradFill>
          <a:effectLst>
            <a:outerShdw blurRad="50800" dist="38100" dir="5400000" algn="t" rotWithShape="0">
              <a:prstClr val="black">
                <a:alpha val="40000"/>
              </a:prstClr>
            </a:outerShdw>
          </a:effectLst>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003300"/>
              </a:buClr>
              <a:buFont typeface="+mj-lt"/>
              <a:buAutoNum type="arabicParenR" startAt="3"/>
            </a:pPr>
            <a:r>
              <a:rPr lang="en-CA" sz="2000" dirty="0" smtClean="0"/>
              <a:t>To display formulas, click the Show Formulas button on this tab.</a:t>
            </a:r>
          </a:p>
          <a:p>
            <a:pPr marL="919163" lvl="1" indent="-461963">
              <a:buClr>
                <a:srgbClr val="003300"/>
              </a:buClr>
              <a:buFont typeface="+mj-lt"/>
              <a:buAutoNum type="alphaLcPeriod"/>
            </a:pPr>
            <a:r>
              <a:rPr lang="en-CA" sz="2000" dirty="0" smtClean="0">
                <a:latin typeface="Calibri" pitchFamily="34" charset="0"/>
                <a:cs typeface="Calibri" pitchFamily="34" charset="0"/>
              </a:rPr>
              <a:t>Formulas	</a:t>
            </a:r>
            <a:endParaRPr lang="en-CA" sz="2000" dirty="0">
              <a:latin typeface="Calibri" pitchFamily="34" charset="0"/>
              <a:cs typeface="Calibri" pitchFamily="34" charset="0"/>
            </a:endParaRPr>
          </a:p>
          <a:p>
            <a:pPr marL="919163" lvl="1" indent="-461963">
              <a:buClr>
                <a:srgbClr val="003300"/>
              </a:buClr>
              <a:buFont typeface="+mj-lt"/>
              <a:buAutoNum type="alphaLcPeriod"/>
            </a:pPr>
            <a:r>
              <a:rPr lang="en-CA" sz="2000" dirty="0" smtClean="0">
                <a:latin typeface="Calibri" pitchFamily="34" charset="0"/>
                <a:cs typeface="Calibri" pitchFamily="34" charset="0"/>
              </a:rPr>
              <a:t>Home</a:t>
            </a:r>
            <a:endParaRPr lang="en-CA" sz="2000" dirty="0">
              <a:latin typeface="Calibri" pitchFamily="34" charset="0"/>
              <a:cs typeface="Calibri" pitchFamily="34" charset="0"/>
            </a:endParaRPr>
          </a:p>
          <a:p>
            <a:pPr marL="919163" lvl="1" indent="-461963">
              <a:buClr>
                <a:srgbClr val="003300"/>
              </a:buClr>
              <a:buFont typeface="+mj-lt"/>
              <a:buAutoNum type="alphaLcPeriod"/>
            </a:pPr>
            <a:r>
              <a:rPr lang="en-CA" sz="2000" dirty="0" smtClean="0">
                <a:latin typeface="Calibri" pitchFamily="34" charset="0"/>
                <a:cs typeface="Calibri" pitchFamily="34" charset="0"/>
              </a:rPr>
              <a:t>Insert</a:t>
            </a:r>
            <a:endParaRPr lang="en-CA" sz="2000" dirty="0">
              <a:latin typeface="Calibri" pitchFamily="34" charset="0"/>
              <a:cs typeface="Calibri" pitchFamily="34" charset="0"/>
            </a:endParaRPr>
          </a:p>
          <a:p>
            <a:pPr marL="919163" lvl="1" indent="-461963">
              <a:buClr>
                <a:srgbClr val="003300"/>
              </a:buClr>
              <a:buFont typeface="+mj-lt"/>
              <a:buAutoNum type="alphaLcPeriod"/>
            </a:pPr>
            <a:r>
              <a:rPr lang="en-CA" sz="2000" dirty="0" smtClean="0">
                <a:latin typeface="Calibri" pitchFamily="34" charset="0"/>
                <a:cs typeface="Calibri" pitchFamily="34" charset="0"/>
              </a:rPr>
              <a:t>View</a:t>
            </a:r>
            <a:endParaRPr lang="en-CA" sz="2000" dirty="0">
              <a:latin typeface="Calibri" pitchFamily="34" charset="0"/>
              <a:cs typeface="Calibri" pitchFamily="34" charset="0"/>
            </a:endParaRPr>
          </a:p>
          <a:p>
            <a:pPr>
              <a:buFont typeface="+mj-lt"/>
              <a:buAutoNum type="arabicParenR" startAt="3"/>
            </a:pPr>
            <a:endParaRPr lang="en-CA" sz="2000" dirty="0" smtClean="0"/>
          </a:p>
          <a:p>
            <a:pPr>
              <a:buFont typeface="+mj-lt"/>
              <a:buAutoNum type="arabicParenR" startAt="3"/>
            </a:pPr>
            <a:endParaRPr lang="en-CA" sz="2000" dirty="0"/>
          </a:p>
        </p:txBody>
      </p:sp>
      <p:sp>
        <p:nvSpPr>
          <p:cNvPr id="5" name="Content Placeholder 5"/>
          <p:cNvSpPr txBox="1">
            <a:spLocks/>
          </p:cNvSpPr>
          <p:nvPr/>
        </p:nvSpPr>
        <p:spPr>
          <a:xfrm>
            <a:off x="428596" y="3429000"/>
            <a:ext cx="4186238" cy="2880320"/>
          </a:xfrm>
          <a:prstGeom prst="rect">
            <a:avLst/>
          </a:prstGeom>
          <a:gradFill flip="none" rotWithShape="1">
            <a:gsLst>
              <a:gs pos="0">
                <a:srgbClr val="DDEBCF"/>
              </a:gs>
              <a:gs pos="50000">
                <a:srgbClr val="9CB86E"/>
              </a:gs>
              <a:gs pos="100000">
                <a:srgbClr val="156B13"/>
              </a:gs>
            </a:gsLst>
            <a:lin ang="2700000" scaled="1"/>
            <a:tileRect/>
          </a:gradFill>
          <a:effectLst>
            <a:outerShdw blurRad="50800" dist="38100" dir="5400000" algn="t" rotWithShape="0">
              <a:prstClr val="black">
                <a:alpha val="40000"/>
              </a:prstClr>
            </a:outerShdw>
          </a:effectLst>
        </p:spPr>
        <p:txBody>
          <a:bodyPr vert="horz" lIns="91440" tIns="45720" rIns="91440" bIns="45720" rtlCol="0">
            <a:noAutofit/>
          </a:bodyPr>
          <a:lstStyle>
            <a:lvl1pPr marL="457200" indent="-457200" algn="l" defTabSz="914400" rtl="0" eaLnBrk="1" fontAlgn="base" latinLnBrk="0" hangingPunct="1">
              <a:spcBef>
                <a:spcPct val="20000"/>
              </a:spcBef>
              <a:spcAft>
                <a:spcPct val="0"/>
              </a:spcAft>
              <a:buClr>
                <a:srgbClr val="336699"/>
              </a:buClr>
              <a:buSzPct val="80000"/>
              <a:buFont typeface="+mj-lt"/>
              <a:buAutoNum type="arabicParenR"/>
              <a:defRPr lang="en-US" sz="2000" kern="1200" dirty="0" smtClean="0">
                <a:solidFill>
                  <a:schemeClr val="tx1"/>
                </a:solidFill>
                <a:latin typeface="Calibri" pitchFamily="34" charset="0"/>
                <a:ea typeface="+mn-ea"/>
                <a:cs typeface="Calibri" pitchFamily="34" charset="0"/>
              </a:defRPr>
            </a:lvl1pPr>
            <a:lvl2pPr marL="914400" indent="-457200" algn="l" defTabSz="914400" rtl="0" eaLnBrk="1" fontAlgn="base" latinLnBrk="0" hangingPunct="1">
              <a:spcBef>
                <a:spcPct val="20000"/>
              </a:spcBef>
              <a:spcAft>
                <a:spcPct val="0"/>
              </a:spcAft>
              <a:buClr>
                <a:srgbClr val="336699"/>
              </a:buClr>
              <a:buFont typeface="+mj-lt"/>
              <a:buAutoNum type="alphaLcPeriod"/>
              <a:defRPr lang="en-US" sz="1800" kern="1200" dirty="0" smtClean="0">
                <a:solidFill>
                  <a:schemeClr val="tx1"/>
                </a:solidFill>
                <a:latin typeface="Calibri" pitchFamily="34" charset="0"/>
                <a:ea typeface="+mn-ea"/>
                <a:cs typeface="Calibri" pitchFamily="34" charset="0"/>
              </a:defRPr>
            </a:lvl2pPr>
            <a:lvl3pPr marL="1257300" indent="-342900" algn="l" defTabSz="914400" rtl="0" eaLnBrk="1" fontAlgn="base" latinLnBrk="0" hangingPunct="1">
              <a:spcBef>
                <a:spcPct val="20000"/>
              </a:spcBef>
              <a:spcAft>
                <a:spcPct val="0"/>
              </a:spcAft>
              <a:buClr>
                <a:srgbClr val="336699"/>
              </a:buClr>
              <a:buFont typeface="+mj-lt"/>
              <a:buAutoNum type="arabicPeriod"/>
              <a:defRPr lang="en-US" sz="1800" kern="1200" dirty="0" smtClean="0">
                <a:solidFill>
                  <a:schemeClr val="tx1"/>
                </a:solidFill>
                <a:latin typeface="Calibri" pitchFamily="34" charset="0"/>
                <a:ea typeface="+mn-ea"/>
                <a:cs typeface="Calibri"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a:buClr>
                <a:srgbClr val="003300"/>
              </a:buClr>
              <a:buSzPct val="100000"/>
              <a:buFont typeface="+mj-lt"/>
              <a:buAutoNum type="arabicParenR" startAt="2"/>
            </a:pPr>
            <a:r>
              <a:rPr lang="en-CA" dirty="0" smtClean="0"/>
              <a:t>In this orientation, the page </a:t>
            </a:r>
            <a:r>
              <a:rPr lang="en-CA" dirty="0"/>
              <a:t>is printed on paper taller than it is wide</a:t>
            </a:r>
            <a:r>
              <a:rPr lang="en-CA" dirty="0" smtClean="0"/>
              <a:t>.</a:t>
            </a:r>
            <a:endParaRPr lang="en-CA" sz="2000" dirty="0" smtClean="0"/>
          </a:p>
          <a:p>
            <a:pPr lvl="1">
              <a:buClr>
                <a:srgbClr val="003300"/>
              </a:buClr>
            </a:pPr>
            <a:r>
              <a:rPr lang="en-CA" sz="2000" dirty="0" smtClean="0"/>
              <a:t>scenic</a:t>
            </a:r>
          </a:p>
          <a:p>
            <a:pPr lvl="1">
              <a:buClr>
                <a:srgbClr val="003300"/>
              </a:buClr>
            </a:pPr>
            <a:r>
              <a:rPr lang="en-CA" sz="2000" dirty="0" smtClean="0"/>
              <a:t>landscape</a:t>
            </a:r>
          </a:p>
          <a:p>
            <a:pPr lvl="1">
              <a:buClr>
                <a:srgbClr val="003300"/>
              </a:buClr>
            </a:pPr>
            <a:r>
              <a:rPr lang="en-CA" sz="2000" dirty="0" smtClean="0"/>
              <a:t>portrait</a:t>
            </a:r>
          </a:p>
          <a:p>
            <a:pPr lvl="1">
              <a:buClr>
                <a:srgbClr val="003300"/>
              </a:buClr>
            </a:pPr>
            <a:r>
              <a:rPr lang="en-CA" sz="2000" dirty="0" smtClean="0"/>
              <a:t>design</a:t>
            </a:r>
            <a:endParaRPr lang="en-CA" sz="2000" dirty="0"/>
          </a:p>
        </p:txBody>
      </p:sp>
      <p:sp>
        <p:nvSpPr>
          <p:cNvPr id="6" name="Content Placeholder 5"/>
          <p:cNvSpPr txBox="1">
            <a:spLocks/>
          </p:cNvSpPr>
          <p:nvPr/>
        </p:nvSpPr>
        <p:spPr>
          <a:xfrm>
            <a:off x="4686272" y="3429000"/>
            <a:ext cx="4186238" cy="2880320"/>
          </a:xfrm>
          <a:prstGeom prst="rect">
            <a:avLst/>
          </a:prstGeom>
          <a:gradFill flip="none" rotWithShape="1">
            <a:gsLst>
              <a:gs pos="0">
                <a:srgbClr val="DDEBCF"/>
              </a:gs>
              <a:gs pos="50000">
                <a:srgbClr val="9CB86E"/>
              </a:gs>
              <a:gs pos="100000">
                <a:srgbClr val="156B13"/>
              </a:gs>
            </a:gsLst>
            <a:lin ang="2700000" scaled="1"/>
            <a:tileRect/>
          </a:gradFill>
          <a:effectLst>
            <a:outerShdw blurRad="50800" dist="38100" dir="5400000" algn="t" rotWithShape="0">
              <a:prstClr val="black">
                <a:alpha val="40000"/>
              </a:prstClr>
            </a:outerShdw>
          </a:effectLst>
        </p:spPr>
        <p:txBody>
          <a:bodyPr vert="horz" lIns="91440" tIns="45720" rIns="91440" bIns="45720" rtlCol="0">
            <a:noAutofit/>
          </a:bodyPr>
          <a:lstStyle>
            <a:lvl1pPr marL="457200" indent="-457200" algn="l" defTabSz="914400" rtl="0" eaLnBrk="1" fontAlgn="base" latinLnBrk="0" hangingPunct="1">
              <a:spcBef>
                <a:spcPct val="20000"/>
              </a:spcBef>
              <a:spcAft>
                <a:spcPct val="0"/>
              </a:spcAft>
              <a:buClr>
                <a:srgbClr val="336699"/>
              </a:buClr>
              <a:buSzPct val="80000"/>
              <a:buFont typeface="+mj-lt"/>
              <a:buAutoNum type="arabicParenR"/>
              <a:defRPr lang="en-US" sz="2000" kern="1200" dirty="0" smtClean="0">
                <a:solidFill>
                  <a:schemeClr val="tx1"/>
                </a:solidFill>
                <a:latin typeface="Calibri" pitchFamily="34" charset="0"/>
                <a:ea typeface="+mn-ea"/>
                <a:cs typeface="Calibri" pitchFamily="34" charset="0"/>
              </a:defRPr>
            </a:lvl1pPr>
            <a:lvl2pPr marL="914400" indent="-457200" algn="l" defTabSz="914400" rtl="0" eaLnBrk="1" fontAlgn="base" latinLnBrk="0" hangingPunct="1">
              <a:spcBef>
                <a:spcPct val="20000"/>
              </a:spcBef>
              <a:spcAft>
                <a:spcPct val="0"/>
              </a:spcAft>
              <a:buClr>
                <a:srgbClr val="336699"/>
              </a:buClr>
              <a:buFont typeface="+mj-lt"/>
              <a:buAutoNum type="alphaLcPeriod"/>
              <a:defRPr lang="en-US" sz="1800" kern="1200" dirty="0" smtClean="0">
                <a:solidFill>
                  <a:schemeClr val="tx1"/>
                </a:solidFill>
                <a:latin typeface="Calibri" pitchFamily="34" charset="0"/>
                <a:ea typeface="+mn-ea"/>
                <a:cs typeface="Calibri" pitchFamily="34" charset="0"/>
              </a:defRPr>
            </a:lvl2pPr>
            <a:lvl3pPr marL="1257300" indent="-342900" algn="l" defTabSz="914400" rtl="0" eaLnBrk="1" fontAlgn="base" latinLnBrk="0" hangingPunct="1">
              <a:spcBef>
                <a:spcPct val="20000"/>
              </a:spcBef>
              <a:spcAft>
                <a:spcPct val="0"/>
              </a:spcAft>
              <a:buClr>
                <a:srgbClr val="336699"/>
              </a:buClr>
              <a:buFont typeface="+mj-lt"/>
              <a:buAutoNum type="arabicPeriod"/>
              <a:defRPr lang="en-US" sz="1800" kern="1200" dirty="0" smtClean="0">
                <a:solidFill>
                  <a:schemeClr val="tx1"/>
                </a:solidFill>
                <a:latin typeface="Calibri" pitchFamily="34" charset="0"/>
                <a:ea typeface="+mn-ea"/>
                <a:cs typeface="Calibri" pitchFamily="34" charset="0"/>
              </a:defRPr>
            </a:lvl3pPr>
            <a:lvl4pPr marL="1600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9pPr>
          </a:lstStyle>
          <a:p>
            <a:pPr>
              <a:buClr>
                <a:srgbClr val="003300"/>
              </a:buClr>
              <a:buSzPct val="100000"/>
              <a:buFont typeface="+mj-lt"/>
              <a:buAutoNum type="arabicParenR" startAt="4"/>
            </a:pPr>
            <a:r>
              <a:rPr lang="en-CA" dirty="0" smtClean="0"/>
              <a:t>Pressing these keys will move the insertion point to cell A1.</a:t>
            </a:r>
          </a:p>
          <a:p>
            <a:pPr lvl="1">
              <a:buClr>
                <a:srgbClr val="003300"/>
              </a:buClr>
            </a:pPr>
            <a:r>
              <a:rPr lang="en-CA" sz="2000" dirty="0" smtClean="0"/>
              <a:t>Alt + Page Down</a:t>
            </a:r>
          </a:p>
          <a:p>
            <a:pPr lvl="1">
              <a:buClr>
                <a:srgbClr val="003300"/>
              </a:buClr>
            </a:pPr>
            <a:r>
              <a:rPr lang="en-CA" sz="2000" dirty="0" smtClean="0"/>
              <a:t>Alt + Page Up</a:t>
            </a:r>
          </a:p>
          <a:p>
            <a:pPr lvl="1">
              <a:buClr>
                <a:srgbClr val="003300"/>
              </a:buClr>
            </a:pPr>
            <a:r>
              <a:rPr lang="en-CA" sz="2000" dirty="0" smtClean="0"/>
              <a:t>Ctrl + End</a:t>
            </a:r>
          </a:p>
          <a:p>
            <a:pPr lvl="1">
              <a:buClr>
                <a:srgbClr val="003300"/>
              </a:buClr>
            </a:pPr>
            <a:r>
              <a:rPr lang="en-CA" sz="2000" dirty="0" smtClean="0"/>
              <a:t>Ctrl + Home</a:t>
            </a:r>
            <a:endParaRPr lang="en-CA" sz="2000" dirty="0"/>
          </a:p>
        </p:txBody>
      </p:sp>
      <p:sp>
        <p:nvSpPr>
          <p:cNvPr id="7" name="TextBox 6"/>
          <p:cNvSpPr txBox="1"/>
          <p:nvPr/>
        </p:nvSpPr>
        <p:spPr>
          <a:xfrm>
            <a:off x="3347864" y="3038068"/>
            <a:ext cx="1266970" cy="318924"/>
          </a:xfrm>
          <a:prstGeom prst="rect">
            <a:avLst/>
          </a:prstGeom>
          <a:solidFill>
            <a:srgbClr val="003300"/>
          </a:solidFill>
          <a:ln>
            <a:solidFill>
              <a:srgbClr val="003300"/>
            </a:solidFill>
          </a:ln>
          <a:effectLst>
            <a:outerShdw blurRad="50800" dist="38100" dir="5400000" algn="t"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chemeClr val="bg1"/>
                </a:solidFill>
              </a:rPr>
              <a:t>Next Question</a:t>
            </a:r>
            <a:endParaRPr lang="en-CA" sz="1600" dirty="0">
              <a:solidFill>
                <a:schemeClr val="bg1"/>
              </a:solidFill>
            </a:endParaRPr>
          </a:p>
        </p:txBody>
      </p:sp>
      <p:sp>
        <p:nvSpPr>
          <p:cNvPr id="8" name="TextBox 7"/>
          <p:cNvSpPr txBox="1"/>
          <p:nvPr/>
        </p:nvSpPr>
        <p:spPr>
          <a:xfrm>
            <a:off x="3348340" y="5990396"/>
            <a:ext cx="1266494" cy="318924"/>
          </a:xfrm>
          <a:prstGeom prst="rect">
            <a:avLst/>
          </a:prstGeom>
          <a:solidFill>
            <a:srgbClr val="003300"/>
          </a:solidFill>
          <a:ln>
            <a:solidFill>
              <a:srgbClr val="003300"/>
            </a:solidFill>
          </a:ln>
          <a:effectLst>
            <a:outerShdw blurRad="50800" dist="38100" dir="5400000" algn="t"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a:solidFill>
                  <a:schemeClr val="bg1"/>
                </a:solidFill>
              </a:rPr>
              <a:t>Next Question</a:t>
            </a:r>
          </a:p>
        </p:txBody>
      </p:sp>
      <p:sp>
        <p:nvSpPr>
          <p:cNvPr id="9" name="TextBox 8"/>
          <p:cNvSpPr txBox="1"/>
          <p:nvPr/>
        </p:nvSpPr>
        <p:spPr>
          <a:xfrm>
            <a:off x="7606015" y="3038068"/>
            <a:ext cx="1266494" cy="318924"/>
          </a:xfrm>
          <a:prstGeom prst="rect">
            <a:avLst/>
          </a:prstGeom>
          <a:solidFill>
            <a:srgbClr val="003300"/>
          </a:solidFill>
          <a:ln>
            <a:solidFill>
              <a:srgbClr val="003300"/>
            </a:solidFill>
          </a:ln>
          <a:effectLst>
            <a:outerShdw blurRad="50800" dist="38100" dir="5400000" algn="t"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chemeClr val="bg1"/>
                </a:solidFill>
              </a:rPr>
              <a:t>Next Question</a:t>
            </a:r>
            <a:endParaRPr lang="en-CA" sz="1600" dirty="0">
              <a:solidFill>
                <a:schemeClr val="bg1"/>
              </a:solidFill>
            </a:endParaRPr>
          </a:p>
        </p:txBody>
      </p:sp>
      <p:sp>
        <p:nvSpPr>
          <p:cNvPr id="10" name="TextBox 9"/>
          <p:cNvSpPr txBox="1"/>
          <p:nvPr/>
        </p:nvSpPr>
        <p:spPr>
          <a:xfrm>
            <a:off x="7606016" y="5990396"/>
            <a:ext cx="1266494" cy="318924"/>
          </a:xfrm>
          <a:prstGeom prst="rect">
            <a:avLst/>
          </a:prstGeom>
          <a:solidFill>
            <a:srgbClr val="003300"/>
          </a:solidFill>
          <a:ln>
            <a:solidFill>
              <a:srgbClr val="003300"/>
            </a:solidFill>
          </a:ln>
          <a:effectLst>
            <a:outerShdw blurRad="50800" dist="38100" dir="5400000" algn="t"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a:solidFill>
                  <a:schemeClr val="bg1"/>
                </a:solidFill>
              </a:rPr>
              <a:t>Next </a:t>
            </a:r>
            <a:r>
              <a:rPr lang="en-CA" sz="1600" dirty="0" smtClean="0">
                <a:solidFill>
                  <a:schemeClr val="bg1"/>
                </a:solidFill>
              </a:rPr>
              <a:t>Slide</a:t>
            </a:r>
            <a:endParaRPr lang="en-CA" sz="1600" dirty="0">
              <a:solidFill>
                <a:schemeClr val="bg1"/>
              </a:solidFill>
            </a:endParaRPr>
          </a:p>
        </p:txBody>
      </p:sp>
      <p:sp>
        <p:nvSpPr>
          <p:cNvPr id="11" name="TextBox 10"/>
          <p:cNvSpPr txBox="1"/>
          <p:nvPr/>
        </p:nvSpPr>
        <p:spPr>
          <a:xfrm>
            <a:off x="3347864" y="2721620"/>
            <a:ext cx="1266970"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Answer</a:t>
            </a:r>
            <a:endParaRPr lang="en-CA" sz="1600" dirty="0">
              <a:solidFill>
                <a:srgbClr val="003300"/>
              </a:solidFill>
            </a:endParaRPr>
          </a:p>
        </p:txBody>
      </p:sp>
      <p:sp>
        <p:nvSpPr>
          <p:cNvPr id="12" name="TextBox 11"/>
          <p:cNvSpPr txBox="1"/>
          <p:nvPr/>
        </p:nvSpPr>
        <p:spPr>
          <a:xfrm>
            <a:off x="3347864" y="5655756"/>
            <a:ext cx="1266970"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Answer</a:t>
            </a:r>
            <a:endParaRPr lang="en-CA" sz="1600" dirty="0">
              <a:solidFill>
                <a:srgbClr val="003300"/>
              </a:solidFill>
            </a:endParaRPr>
          </a:p>
        </p:txBody>
      </p:sp>
      <p:sp>
        <p:nvSpPr>
          <p:cNvPr id="13" name="TextBox 12"/>
          <p:cNvSpPr txBox="1"/>
          <p:nvPr/>
        </p:nvSpPr>
        <p:spPr>
          <a:xfrm>
            <a:off x="7605539" y="2721620"/>
            <a:ext cx="1266970"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Answer</a:t>
            </a:r>
            <a:endParaRPr lang="en-CA" sz="1600" dirty="0">
              <a:solidFill>
                <a:srgbClr val="003300"/>
              </a:solidFill>
            </a:endParaRPr>
          </a:p>
        </p:txBody>
      </p:sp>
      <p:sp>
        <p:nvSpPr>
          <p:cNvPr id="14" name="TextBox 13"/>
          <p:cNvSpPr txBox="1"/>
          <p:nvPr/>
        </p:nvSpPr>
        <p:spPr>
          <a:xfrm>
            <a:off x="7605540" y="5655756"/>
            <a:ext cx="1266970" cy="318924"/>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36000" tIns="36000" rIns="36000" bIns="36000" rtlCol="0">
            <a:spAutoFit/>
          </a:bodyPr>
          <a:lstStyle>
            <a:defPPr>
              <a:defRPr lang="en-US"/>
            </a:defPPr>
            <a:lvl1pPr>
              <a:defRPr sz="2000">
                <a:solidFill>
                  <a:srgbClr val="18338A"/>
                </a:solidFill>
                <a:latin typeface="Calibri" pitchFamily="34" charset="0"/>
                <a:cs typeface="Calibri" pitchFamily="34" charset="0"/>
              </a:defRPr>
            </a:lvl1pPr>
          </a:lstStyle>
          <a:p>
            <a:pPr algn="ctr"/>
            <a:r>
              <a:rPr lang="en-CA" sz="1600" dirty="0" smtClean="0">
                <a:solidFill>
                  <a:srgbClr val="003300"/>
                </a:solidFill>
              </a:rPr>
              <a:t>Answer</a:t>
            </a:r>
            <a:endParaRPr lang="en-CA" sz="1600" dirty="0">
              <a:solidFill>
                <a:srgbClr val="003300"/>
              </a:solidFill>
            </a:endParaRPr>
          </a:p>
        </p:txBody>
      </p:sp>
    </p:spTree>
    <p:extLst>
      <p:ext uri="{BB962C8B-B14F-4D97-AF65-F5344CB8AC3E}">
        <p14:creationId xmlns:p14="http://schemas.microsoft.com/office/powerpoint/2010/main" val="328906009"/>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 calcmode="lin" valueType="num">
                                      <p:cBhvr>
                                        <p:cTn id="10" dur="2000" fill="hold"/>
                                        <p:tgtEl>
                                          <p:spTgt spid="11"/>
                                        </p:tgtEl>
                                        <p:attrNameLst>
                                          <p:attrName>ppt_w</p:attrName>
                                        </p:attrNameLst>
                                      </p:cBhvr>
                                      <p:tavLst>
                                        <p:tav tm="0">
                                          <p:val>
                                            <p:fltVal val="0"/>
                                          </p:val>
                                        </p:tav>
                                        <p:tav tm="100000">
                                          <p:val>
                                            <p:strVal val="#ppt_w"/>
                                          </p:val>
                                        </p:tav>
                                      </p:tavLst>
                                    </p:anim>
                                    <p:anim calcmode="lin" valueType="num">
                                      <p:cBhvr>
                                        <p:cTn id="11" dur="2000" fill="hold"/>
                                        <p:tgtEl>
                                          <p:spTgt spid="11"/>
                                        </p:tgtEl>
                                        <p:attrNameLst>
                                          <p:attrName>ppt_h</p:attrName>
                                        </p:attrNameLst>
                                      </p:cBhvr>
                                      <p:tavLst>
                                        <p:tav tm="0">
                                          <p:val>
                                            <p:fltVal val="0"/>
                                          </p:val>
                                        </p:tav>
                                        <p:tav tm="100000">
                                          <p:val>
                                            <p:strVal val="#ppt_h"/>
                                          </p:val>
                                        </p:tav>
                                      </p:tavLst>
                                    </p:anim>
                                    <p:animEffect transition="in" filter="fade">
                                      <p:cBhvr>
                                        <p:cTn id="12" dur="2000"/>
                                        <p:tgtEl>
                                          <p:spTgt spid="1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500"/>
                                        <p:tgtEl>
                                          <p:spTgt spid="3">
                                            <p:txEl>
                                              <p:pRg st="1" end="1"/>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500"/>
                                        <p:tgtEl>
                                          <p:spTgt spid="3">
                                            <p:txEl>
                                              <p:pRg st="2" end="2"/>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500"/>
                                        <p:tgtEl>
                                          <p:spTgt spid="3">
                                            <p:txEl>
                                              <p:pRg st="3" end="3"/>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mph" presetSubtype="0" fill="hold" nodeType="clickEffect">
                                  <p:stCondLst>
                                    <p:cond delay="0"/>
                                  </p:stCondLst>
                                  <p:childTnLst>
                                    <p:animScale>
                                      <p:cBhvr>
                                        <p:cTn id="31" dur="2000" fill="hold"/>
                                        <p:tgtEl>
                                          <p:spTgt spid="3">
                                            <p:txEl>
                                              <p:pRg st="1" end="1"/>
                                            </p:txEl>
                                          </p:spTgt>
                                        </p:tgtEl>
                                      </p:cBhvr>
                                      <p:by x="150000" y="150000"/>
                                    </p:animScale>
                                  </p:childTnLst>
                                </p:cTn>
                              </p:par>
                              <p:par>
                                <p:cTn id="32" presetID="3" presetClass="emph" presetSubtype="2" fill="hold" grpId="2" nodeType="withEffect">
                                  <p:stCondLst>
                                    <p:cond delay="0"/>
                                  </p:stCondLst>
                                  <p:childTnLst>
                                    <p:animClr clrSpc="rgb" dir="cw">
                                      <p:cBhvr override="childStyle">
                                        <p:cTn id="33" dur="2000" fill="hold"/>
                                        <p:tgtEl>
                                          <p:spTgt spid="3">
                                            <p:txEl>
                                              <p:pRg st="1" end="1"/>
                                            </p:txEl>
                                          </p:spTgt>
                                        </p:tgtEl>
                                        <p:attrNameLst>
                                          <p:attrName>style.color</p:attrName>
                                        </p:attrNameLst>
                                      </p:cBhvr>
                                      <p:to>
                                        <a:srgbClr val="00B050"/>
                                      </p:to>
                                    </p:animClr>
                                  </p:childTnLst>
                                </p:cTn>
                              </p:par>
                              <p:par>
                                <p:cTn id="34" presetID="10" presetClass="exit" presetSubtype="0" fill="hold" grpId="1" nodeType="withEffect">
                                  <p:stCondLst>
                                    <p:cond delay="0"/>
                                  </p:stCondLst>
                                  <p:childTnLst>
                                    <p:animEffect transition="out" filter="fade">
                                      <p:cBhvr>
                                        <p:cTn id="35" dur="500"/>
                                        <p:tgtEl>
                                          <p:spTgt spid="11"/>
                                        </p:tgtEl>
                                      </p:cBhvr>
                                    </p:animEffect>
                                    <p:set>
                                      <p:cBhvr>
                                        <p:cTn id="36" dur="1" fill="hold">
                                          <p:stCondLst>
                                            <p:cond delay="499"/>
                                          </p:stCondLst>
                                        </p:cTn>
                                        <p:tgtEl>
                                          <p:spTgt spid="11"/>
                                        </p:tgtEl>
                                        <p:attrNameLst>
                                          <p:attrName>style.visibility</p:attrName>
                                        </p:attrNameLst>
                                      </p:cBhvr>
                                      <p:to>
                                        <p:strVal val="hidden"/>
                                      </p:to>
                                    </p:set>
                                  </p:childTnLst>
                                </p:cTn>
                              </p:par>
                            </p:childTnLst>
                          </p:cTn>
                        </p:par>
                        <p:par>
                          <p:cTn id="37" fill="hold">
                            <p:stCondLst>
                              <p:cond delay="2000"/>
                            </p:stCondLst>
                            <p:childTnLst>
                              <p:par>
                                <p:cTn id="38" presetID="53" presetClass="entr" presetSubtype="16"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p:cTn id="40" dur="2000" fill="hold"/>
                                        <p:tgtEl>
                                          <p:spTgt spid="7"/>
                                        </p:tgtEl>
                                        <p:attrNameLst>
                                          <p:attrName>ppt_w</p:attrName>
                                        </p:attrNameLst>
                                      </p:cBhvr>
                                      <p:tavLst>
                                        <p:tav tm="0">
                                          <p:val>
                                            <p:fltVal val="0"/>
                                          </p:val>
                                        </p:tav>
                                        <p:tav tm="100000">
                                          <p:val>
                                            <p:strVal val="#ppt_w"/>
                                          </p:val>
                                        </p:tav>
                                      </p:tavLst>
                                    </p:anim>
                                    <p:anim calcmode="lin" valueType="num">
                                      <p:cBhvr>
                                        <p:cTn id="41" dur="2000" fill="hold"/>
                                        <p:tgtEl>
                                          <p:spTgt spid="7"/>
                                        </p:tgtEl>
                                        <p:attrNameLst>
                                          <p:attrName>ppt_h</p:attrName>
                                        </p:attrNameLst>
                                      </p:cBhvr>
                                      <p:tavLst>
                                        <p:tav tm="0">
                                          <p:val>
                                            <p:fltVal val="0"/>
                                          </p:val>
                                        </p:tav>
                                        <p:tav tm="100000">
                                          <p:val>
                                            <p:strVal val="#ppt_h"/>
                                          </p:val>
                                        </p:tav>
                                      </p:tavLst>
                                    </p:anim>
                                    <p:animEffect transition="in" filter="fade">
                                      <p:cBhvr>
                                        <p:cTn id="42" dur="2000"/>
                                        <p:tgtEl>
                                          <p:spTgt spid="7"/>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grpId="1" nodeType="clickEffect">
                                  <p:stCondLst>
                                    <p:cond delay="0"/>
                                  </p:stCondLst>
                                  <p:childTnLst>
                                    <p:animEffect transition="out" filter="fade">
                                      <p:cBhvr>
                                        <p:cTn id="46" dur="500"/>
                                        <p:tgtEl>
                                          <p:spTgt spid="3">
                                            <p:bg/>
                                          </p:spTgt>
                                        </p:tgtEl>
                                      </p:cBhvr>
                                    </p:animEffect>
                                    <p:set>
                                      <p:cBhvr>
                                        <p:cTn id="47" dur="1" fill="hold">
                                          <p:stCondLst>
                                            <p:cond delay="499"/>
                                          </p:stCondLst>
                                        </p:cTn>
                                        <p:tgtEl>
                                          <p:spTgt spid="3">
                                            <p:bg/>
                                          </p:spTgt>
                                        </p:tgtEl>
                                        <p:attrNameLst>
                                          <p:attrName>style.visibility</p:attrName>
                                        </p:attrNameLst>
                                      </p:cBhvr>
                                      <p:to>
                                        <p:strVal val="hidden"/>
                                      </p:to>
                                    </p:set>
                                  </p:childTnLst>
                                </p:cTn>
                              </p:par>
                              <p:par>
                                <p:cTn id="48" presetID="10" presetClass="exit" presetSubtype="0" fill="hold" grpId="1" nodeType="withEffect">
                                  <p:stCondLst>
                                    <p:cond delay="0"/>
                                  </p:stCondLst>
                                  <p:childTnLst>
                                    <p:animEffect transition="out" filter="fade">
                                      <p:cBhvr>
                                        <p:cTn id="49" dur="500"/>
                                        <p:tgtEl>
                                          <p:spTgt spid="3">
                                            <p:txEl>
                                              <p:pRg st="0" end="0"/>
                                            </p:txEl>
                                          </p:spTgt>
                                        </p:tgtEl>
                                      </p:cBhvr>
                                    </p:animEffect>
                                    <p:set>
                                      <p:cBhvr>
                                        <p:cTn id="50" dur="1" fill="hold">
                                          <p:stCondLst>
                                            <p:cond delay="499"/>
                                          </p:stCondLst>
                                        </p:cTn>
                                        <p:tgtEl>
                                          <p:spTgt spid="3">
                                            <p:txEl>
                                              <p:pRg st="0" end="0"/>
                                            </p:txEl>
                                          </p:spTgt>
                                        </p:tgtEl>
                                        <p:attrNameLst>
                                          <p:attrName>style.visibility</p:attrName>
                                        </p:attrNameLst>
                                      </p:cBhvr>
                                      <p:to>
                                        <p:strVal val="hidden"/>
                                      </p:to>
                                    </p:set>
                                  </p:childTnLst>
                                </p:cTn>
                              </p:par>
                              <p:par>
                                <p:cTn id="51" presetID="10" presetClass="exit" presetSubtype="0" fill="hold" grpId="1" nodeType="withEffect">
                                  <p:stCondLst>
                                    <p:cond delay="0"/>
                                  </p:stCondLst>
                                  <p:childTnLst>
                                    <p:animEffect transition="out" filter="fade">
                                      <p:cBhvr>
                                        <p:cTn id="52" dur="500"/>
                                        <p:tgtEl>
                                          <p:spTgt spid="3">
                                            <p:txEl>
                                              <p:pRg st="1" end="1"/>
                                            </p:txEl>
                                          </p:spTgt>
                                        </p:tgtEl>
                                      </p:cBhvr>
                                    </p:animEffect>
                                    <p:set>
                                      <p:cBhvr>
                                        <p:cTn id="53" dur="1" fill="hold">
                                          <p:stCondLst>
                                            <p:cond delay="499"/>
                                          </p:stCondLst>
                                        </p:cTn>
                                        <p:tgtEl>
                                          <p:spTgt spid="3">
                                            <p:txEl>
                                              <p:pRg st="1" end="1"/>
                                            </p:txEl>
                                          </p:spTgt>
                                        </p:tgtEl>
                                        <p:attrNameLst>
                                          <p:attrName>style.visibility</p:attrName>
                                        </p:attrNameLst>
                                      </p:cBhvr>
                                      <p:to>
                                        <p:strVal val="hidden"/>
                                      </p:to>
                                    </p:set>
                                  </p:childTnLst>
                                </p:cTn>
                              </p:par>
                              <p:par>
                                <p:cTn id="54" presetID="10" presetClass="exit" presetSubtype="0" fill="hold" grpId="1" nodeType="withEffect">
                                  <p:stCondLst>
                                    <p:cond delay="0"/>
                                  </p:stCondLst>
                                  <p:childTnLst>
                                    <p:animEffect transition="out" filter="fade">
                                      <p:cBhvr>
                                        <p:cTn id="55" dur="500"/>
                                        <p:tgtEl>
                                          <p:spTgt spid="3">
                                            <p:txEl>
                                              <p:pRg st="2" end="2"/>
                                            </p:txEl>
                                          </p:spTgt>
                                        </p:tgtEl>
                                      </p:cBhvr>
                                    </p:animEffect>
                                    <p:set>
                                      <p:cBhvr>
                                        <p:cTn id="56" dur="1" fill="hold">
                                          <p:stCondLst>
                                            <p:cond delay="499"/>
                                          </p:stCondLst>
                                        </p:cTn>
                                        <p:tgtEl>
                                          <p:spTgt spid="3">
                                            <p:txEl>
                                              <p:pRg st="2" end="2"/>
                                            </p:txEl>
                                          </p:spTgt>
                                        </p:tgtEl>
                                        <p:attrNameLst>
                                          <p:attrName>style.visibility</p:attrName>
                                        </p:attrNameLst>
                                      </p:cBhvr>
                                      <p:to>
                                        <p:strVal val="hidden"/>
                                      </p:to>
                                    </p:set>
                                  </p:childTnLst>
                                </p:cTn>
                              </p:par>
                              <p:par>
                                <p:cTn id="57" presetID="10" presetClass="exit" presetSubtype="0" fill="hold" grpId="1" nodeType="withEffect">
                                  <p:stCondLst>
                                    <p:cond delay="0"/>
                                  </p:stCondLst>
                                  <p:childTnLst>
                                    <p:animEffect transition="out" filter="fade">
                                      <p:cBhvr>
                                        <p:cTn id="58" dur="500"/>
                                        <p:tgtEl>
                                          <p:spTgt spid="3">
                                            <p:txEl>
                                              <p:pRg st="3" end="3"/>
                                            </p:txEl>
                                          </p:spTgt>
                                        </p:tgtEl>
                                      </p:cBhvr>
                                    </p:animEffect>
                                    <p:set>
                                      <p:cBhvr>
                                        <p:cTn id="59" dur="1" fill="hold">
                                          <p:stCondLst>
                                            <p:cond delay="499"/>
                                          </p:stCondLst>
                                        </p:cTn>
                                        <p:tgtEl>
                                          <p:spTgt spid="3">
                                            <p:txEl>
                                              <p:pRg st="3" end="3"/>
                                            </p:txEl>
                                          </p:spTgt>
                                        </p:tgtEl>
                                        <p:attrNameLst>
                                          <p:attrName>style.visibility</p:attrName>
                                        </p:attrNameLst>
                                      </p:cBhvr>
                                      <p:to>
                                        <p:strVal val="hidden"/>
                                      </p:to>
                                    </p:set>
                                  </p:childTnLst>
                                </p:cTn>
                              </p:par>
                              <p:par>
                                <p:cTn id="60" presetID="10" presetClass="exit" presetSubtype="0" fill="hold" grpId="1" nodeType="withEffect">
                                  <p:stCondLst>
                                    <p:cond delay="0"/>
                                  </p:stCondLst>
                                  <p:childTnLst>
                                    <p:animEffect transition="out" filter="fade">
                                      <p:cBhvr>
                                        <p:cTn id="61" dur="500"/>
                                        <p:tgtEl>
                                          <p:spTgt spid="3">
                                            <p:txEl>
                                              <p:pRg st="4" end="4"/>
                                            </p:txEl>
                                          </p:spTgt>
                                        </p:tgtEl>
                                      </p:cBhvr>
                                    </p:animEffect>
                                    <p:set>
                                      <p:cBhvr>
                                        <p:cTn id="62" dur="1" fill="hold">
                                          <p:stCondLst>
                                            <p:cond delay="499"/>
                                          </p:stCondLst>
                                        </p:cTn>
                                        <p:tgtEl>
                                          <p:spTgt spid="3">
                                            <p:txEl>
                                              <p:pRg st="4" end="4"/>
                                            </p:txEl>
                                          </p:spTgt>
                                        </p:tgtEl>
                                        <p:attrNameLst>
                                          <p:attrName>style.visibility</p:attrName>
                                        </p:attrNameLst>
                                      </p:cBhvr>
                                      <p:to>
                                        <p:strVal val="hidden"/>
                                      </p:to>
                                    </p:set>
                                  </p:childTnLst>
                                </p:cTn>
                              </p:par>
                              <p:par>
                                <p:cTn id="63" presetID="10" presetClass="exit" presetSubtype="0" fill="hold" grpId="1" nodeType="withEffect">
                                  <p:stCondLst>
                                    <p:cond delay="0"/>
                                  </p:stCondLst>
                                  <p:childTnLst>
                                    <p:animEffect transition="out" filter="fade">
                                      <p:cBhvr>
                                        <p:cTn id="64" dur="500"/>
                                        <p:tgtEl>
                                          <p:spTgt spid="7"/>
                                        </p:tgtEl>
                                      </p:cBhvr>
                                    </p:animEffect>
                                    <p:set>
                                      <p:cBhvr>
                                        <p:cTn id="65" dur="1" fill="hold">
                                          <p:stCondLst>
                                            <p:cond delay="499"/>
                                          </p:stCondLst>
                                        </p:cTn>
                                        <p:tgtEl>
                                          <p:spTgt spid="7"/>
                                        </p:tgtEl>
                                        <p:attrNameLst>
                                          <p:attrName>style.visibility</p:attrName>
                                        </p:attrNameLst>
                                      </p:cBhvr>
                                      <p:to>
                                        <p:strVal val="hidden"/>
                                      </p:to>
                                    </p:set>
                                  </p:childTnLst>
                                </p:cTn>
                              </p:par>
                            </p:childTnLst>
                          </p:cTn>
                        </p:par>
                        <p:par>
                          <p:cTn id="66" fill="hold">
                            <p:stCondLst>
                              <p:cond delay="500"/>
                            </p:stCondLst>
                            <p:childTnLst>
                              <p:par>
                                <p:cTn id="67" presetID="10" presetClass="entr" presetSubtype="0" fill="hold" grpId="0" nodeType="afterEffect">
                                  <p:stCondLst>
                                    <p:cond delay="0"/>
                                  </p:stCondLst>
                                  <p:childTnLst>
                                    <p:set>
                                      <p:cBhvr>
                                        <p:cTn id="68" dur="1" fill="hold">
                                          <p:stCondLst>
                                            <p:cond delay="0"/>
                                          </p:stCondLst>
                                        </p:cTn>
                                        <p:tgtEl>
                                          <p:spTgt spid="5">
                                            <p:bg/>
                                          </p:spTgt>
                                        </p:tgtEl>
                                        <p:attrNameLst>
                                          <p:attrName>style.visibility</p:attrName>
                                        </p:attrNameLst>
                                      </p:cBhvr>
                                      <p:to>
                                        <p:strVal val="visible"/>
                                      </p:to>
                                    </p:set>
                                    <p:animEffect transition="in" filter="fade">
                                      <p:cBhvr>
                                        <p:cTn id="69" dur="2000"/>
                                        <p:tgtEl>
                                          <p:spTgt spid="5">
                                            <p:bg/>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5">
                                            <p:txEl>
                                              <p:pRg st="0" end="0"/>
                                            </p:txEl>
                                          </p:spTgt>
                                        </p:tgtEl>
                                        <p:attrNameLst>
                                          <p:attrName>style.visibility</p:attrName>
                                        </p:attrNameLst>
                                      </p:cBhvr>
                                      <p:to>
                                        <p:strVal val="visible"/>
                                      </p:to>
                                    </p:set>
                                    <p:animEffect transition="in" filter="fade">
                                      <p:cBhvr>
                                        <p:cTn id="72" dur="2000"/>
                                        <p:tgtEl>
                                          <p:spTgt spid="5">
                                            <p:txEl>
                                              <p:pRg st="0" end="0"/>
                                            </p:txEl>
                                          </p:spTgt>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12"/>
                                        </p:tgtEl>
                                        <p:attrNameLst>
                                          <p:attrName>style.visibility</p:attrName>
                                        </p:attrNameLst>
                                      </p:cBhvr>
                                      <p:to>
                                        <p:strVal val="visible"/>
                                      </p:to>
                                    </p:set>
                                    <p:anim calcmode="lin" valueType="num">
                                      <p:cBhvr>
                                        <p:cTn id="75" dur="2000" fill="hold"/>
                                        <p:tgtEl>
                                          <p:spTgt spid="12"/>
                                        </p:tgtEl>
                                        <p:attrNameLst>
                                          <p:attrName>ppt_w</p:attrName>
                                        </p:attrNameLst>
                                      </p:cBhvr>
                                      <p:tavLst>
                                        <p:tav tm="0">
                                          <p:val>
                                            <p:fltVal val="0"/>
                                          </p:val>
                                        </p:tav>
                                        <p:tav tm="100000">
                                          <p:val>
                                            <p:strVal val="#ppt_w"/>
                                          </p:val>
                                        </p:tav>
                                      </p:tavLst>
                                    </p:anim>
                                    <p:anim calcmode="lin" valueType="num">
                                      <p:cBhvr>
                                        <p:cTn id="76" dur="2000" fill="hold"/>
                                        <p:tgtEl>
                                          <p:spTgt spid="12"/>
                                        </p:tgtEl>
                                        <p:attrNameLst>
                                          <p:attrName>ppt_h</p:attrName>
                                        </p:attrNameLst>
                                      </p:cBhvr>
                                      <p:tavLst>
                                        <p:tav tm="0">
                                          <p:val>
                                            <p:fltVal val="0"/>
                                          </p:val>
                                        </p:tav>
                                        <p:tav tm="100000">
                                          <p:val>
                                            <p:strVal val="#ppt_h"/>
                                          </p:val>
                                        </p:tav>
                                      </p:tavLst>
                                    </p:anim>
                                    <p:animEffect transition="in" filter="fade">
                                      <p:cBhvr>
                                        <p:cTn id="77" dur="2000"/>
                                        <p:tgtEl>
                                          <p:spTgt spid="12"/>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5">
                                            <p:txEl>
                                              <p:pRg st="1" end="1"/>
                                            </p:txEl>
                                          </p:spTgt>
                                        </p:tgtEl>
                                        <p:attrNameLst>
                                          <p:attrName>style.visibility</p:attrName>
                                        </p:attrNameLst>
                                      </p:cBhvr>
                                      <p:to>
                                        <p:strVal val="visible"/>
                                      </p:to>
                                    </p:set>
                                    <p:animEffect transition="in" filter="fade">
                                      <p:cBhvr>
                                        <p:cTn id="80" dur="2000"/>
                                        <p:tgtEl>
                                          <p:spTgt spid="5">
                                            <p:txEl>
                                              <p:pRg st="1" end="1"/>
                                            </p:txEl>
                                          </p:spTgt>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5">
                                            <p:txEl>
                                              <p:pRg st="2" end="2"/>
                                            </p:txEl>
                                          </p:spTgt>
                                        </p:tgtEl>
                                        <p:attrNameLst>
                                          <p:attrName>style.visibility</p:attrName>
                                        </p:attrNameLst>
                                      </p:cBhvr>
                                      <p:to>
                                        <p:strVal val="visible"/>
                                      </p:to>
                                    </p:set>
                                    <p:animEffect transition="in" filter="fade">
                                      <p:cBhvr>
                                        <p:cTn id="83" dur="2000"/>
                                        <p:tgtEl>
                                          <p:spTgt spid="5">
                                            <p:txEl>
                                              <p:pRg st="2" end="2"/>
                                            </p:txEl>
                                          </p:spTgt>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5">
                                            <p:txEl>
                                              <p:pRg st="3" end="3"/>
                                            </p:txEl>
                                          </p:spTgt>
                                        </p:tgtEl>
                                        <p:attrNameLst>
                                          <p:attrName>style.visibility</p:attrName>
                                        </p:attrNameLst>
                                      </p:cBhvr>
                                      <p:to>
                                        <p:strVal val="visible"/>
                                      </p:to>
                                    </p:set>
                                    <p:animEffect transition="in" filter="fade">
                                      <p:cBhvr>
                                        <p:cTn id="86" dur="2000"/>
                                        <p:tgtEl>
                                          <p:spTgt spid="5">
                                            <p:txEl>
                                              <p:pRg st="3" end="3"/>
                                            </p:txEl>
                                          </p:spTgt>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5">
                                            <p:txEl>
                                              <p:pRg st="4" end="4"/>
                                            </p:txEl>
                                          </p:spTgt>
                                        </p:tgtEl>
                                        <p:attrNameLst>
                                          <p:attrName>style.visibility</p:attrName>
                                        </p:attrNameLst>
                                      </p:cBhvr>
                                      <p:to>
                                        <p:strVal val="visible"/>
                                      </p:to>
                                    </p:set>
                                    <p:animEffect transition="in" filter="fade">
                                      <p:cBhvr>
                                        <p:cTn id="89" dur="2000"/>
                                        <p:tgtEl>
                                          <p:spTgt spid="5">
                                            <p:txEl>
                                              <p:pRg st="4" end="4"/>
                                            </p:txEl>
                                          </p:spTgt>
                                        </p:tgtEl>
                                      </p:cBhvr>
                                    </p:animEffect>
                                  </p:childTnLst>
                                </p:cTn>
                              </p:par>
                            </p:childTnLst>
                          </p:cTn>
                        </p:par>
                      </p:childTnLst>
                    </p:cTn>
                  </p:par>
                  <p:par>
                    <p:cTn id="90" fill="hold">
                      <p:stCondLst>
                        <p:cond delay="indefinite"/>
                      </p:stCondLst>
                      <p:childTnLst>
                        <p:par>
                          <p:cTn id="91" fill="hold">
                            <p:stCondLst>
                              <p:cond delay="0"/>
                            </p:stCondLst>
                            <p:childTnLst>
                              <p:par>
                                <p:cTn id="92" presetID="6" presetClass="emph" presetSubtype="0" fill="hold" nodeType="clickEffect">
                                  <p:stCondLst>
                                    <p:cond delay="0"/>
                                  </p:stCondLst>
                                  <p:childTnLst>
                                    <p:animScale>
                                      <p:cBhvr>
                                        <p:cTn id="93" dur="2000" fill="hold"/>
                                        <p:tgtEl>
                                          <p:spTgt spid="5">
                                            <p:txEl>
                                              <p:pRg st="3" end="3"/>
                                            </p:txEl>
                                          </p:spTgt>
                                        </p:tgtEl>
                                      </p:cBhvr>
                                      <p:by x="150000" y="150000"/>
                                    </p:animScale>
                                  </p:childTnLst>
                                </p:cTn>
                              </p:par>
                              <p:par>
                                <p:cTn id="94" presetID="3" presetClass="emph" presetSubtype="2" fill="hold" grpId="2" nodeType="withEffect">
                                  <p:stCondLst>
                                    <p:cond delay="0"/>
                                  </p:stCondLst>
                                  <p:childTnLst>
                                    <p:animClr clrSpc="rgb" dir="cw">
                                      <p:cBhvr override="childStyle">
                                        <p:cTn id="95" dur="2000" fill="hold"/>
                                        <p:tgtEl>
                                          <p:spTgt spid="5">
                                            <p:txEl>
                                              <p:pRg st="3" end="3"/>
                                            </p:txEl>
                                          </p:spTgt>
                                        </p:tgtEl>
                                        <p:attrNameLst>
                                          <p:attrName>style.color</p:attrName>
                                        </p:attrNameLst>
                                      </p:cBhvr>
                                      <p:to>
                                        <a:srgbClr val="00B050"/>
                                      </p:to>
                                    </p:animClr>
                                  </p:childTnLst>
                                </p:cTn>
                              </p:par>
                              <p:par>
                                <p:cTn id="96" presetID="10" presetClass="exit" presetSubtype="0" fill="hold" grpId="1" nodeType="withEffect">
                                  <p:stCondLst>
                                    <p:cond delay="0"/>
                                  </p:stCondLst>
                                  <p:childTnLst>
                                    <p:animEffect transition="out" filter="fade">
                                      <p:cBhvr>
                                        <p:cTn id="97" dur="500"/>
                                        <p:tgtEl>
                                          <p:spTgt spid="12"/>
                                        </p:tgtEl>
                                      </p:cBhvr>
                                    </p:animEffect>
                                    <p:set>
                                      <p:cBhvr>
                                        <p:cTn id="98" dur="1" fill="hold">
                                          <p:stCondLst>
                                            <p:cond delay="499"/>
                                          </p:stCondLst>
                                        </p:cTn>
                                        <p:tgtEl>
                                          <p:spTgt spid="12"/>
                                        </p:tgtEl>
                                        <p:attrNameLst>
                                          <p:attrName>style.visibility</p:attrName>
                                        </p:attrNameLst>
                                      </p:cBhvr>
                                      <p:to>
                                        <p:strVal val="hidden"/>
                                      </p:to>
                                    </p:set>
                                  </p:childTnLst>
                                </p:cTn>
                              </p:par>
                            </p:childTnLst>
                          </p:cTn>
                        </p:par>
                        <p:par>
                          <p:cTn id="99" fill="hold">
                            <p:stCondLst>
                              <p:cond delay="2000"/>
                            </p:stCondLst>
                            <p:childTnLst>
                              <p:par>
                                <p:cTn id="100" presetID="53" presetClass="entr" presetSubtype="16" fill="hold" grpId="0" nodeType="afterEffect">
                                  <p:stCondLst>
                                    <p:cond delay="0"/>
                                  </p:stCondLst>
                                  <p:childTnLst>
                                    <p:set>
                                      <p:cBhvr>
                                        <p:cTn id="101" dur="1" fill="hold">
                                          <p:stCondLst>
                                            <p:cond delay="0"/>
                                          </p:stCondLst>
                                        </p:cTn>
                                        <p:tgtEl>
                                          <p:spTgt spid="8"/>
                                        </p:tgtEl>
                                        <p:attrNameLst>
                                          <p:attrName>style.visibility</p:attrName>
                                        </p:attrNameLst>
                                      </p:cBhvr>
                                      <p:to>
                                        <p:strVal val="visible"/>
                                      </p:to>
                                    </p:set>
                                    <p:anim calcmode="lin" valueType="num">
                                      <p:cBhvr>
                                        <p:cTn id="102" dur="2000" fill="hold"/>
                                        <p:tgtEl>
                                          <p:spTgt spid="8"/>
                                        </p:tgtEl>
                                        <p:attrNameLst>
                                          <p:attrName>ppt_w</p:attrName>
                                        </p:attrNameLst>
                                      </p:cBhvr>
                                      <p:tavLst>
                                        <p:tav tm="0">
                                          <p:val>
                                            <p:fltVal val="0"/>
                                          </p:val>
                                        </p:tav>
                                        <p:tav tm="100000">
                                          <p:val>
                                            <p:strVal val="#ppt_w"/>
                                          </p:val>
                                        </p:tav>
                                      </p:tavLst>
                                    </p:anim>
                                    <p:anim calcmode="lin" valueType="num">
                                      <p:cBhvr>
                                        <p:cTn id="103" dur="2000" fill="hold"/>
                                        <p:tgtEl>
                                          <p:spTgt spid="8"/>
                                        </p:tgtEl>
                                        <p:attrNameLst>
                                          <p:attrName>ppt_h</p:attrName>
                                        </p:attrNameLst>
                                      </p:cBhvr>
                                      <p:tavLst>
                                        <p:tav tm="0">
                                          <p:val>
                                            <p:fltVal val="0"/>
                                          </p:val>
                                        </p:tav>
                                        <p:tav tm="100000">
                                          <p:val>
                                            <p:strVal val="#ppt_h"/>
                                          </p:val>
                                        </p:tav>
                                      </p:tavLst>
                                    </p:anim>
                                    <p:animEffect transition="in" filter="fade">
                                      <p:cBhvr>
                                        <p:cTn id="104" dur="2000"/>
                                        <p:tgtEl>
                                          <p:spTgt spid="8"/>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xit" presetSubtype="0" fill="hold" nodeType="clickEffect">
                                  <p:stCondLst>
                                    <p:cond delay="0"/>
                                  </p:stCondLst>
                                  <p:childTnLst>
                                    <p:animEffect transition="out" filter="fade">
                                      <p:cBhvr>
                                        <p:cTn id="108" dur="500"/>
                                        <p:tgtEl>
                                          <p:spTgt spid="5">
                                            <p:txEl>
                                              <p:pRg st="0" end="0"/>
                                            </p:txEl>
                                          </p:spTgt>
                                        </p:tgtEl>
                                      </p:cBhvr>
                                    </p:animEffect>
                                    <p:set>
                                      <p:cBhvr>
                                        <p:cTn id="109" dur="1" fill="hold">
                                          <p:stCondLst>
                                            <p:cond delay="499"/>
                                          </p:stCondLst>
                                        </p:cTn>
                                        <p:tgtEl>
                                          <p:spTgt spid="5">
                                            <p:txEl>
                                              <p:pRg st="0" end="0"/>
                                            </p:txEl>
                                          </p:spTgt>
                                        </p:tgtEl>
                                        <p:attrNameLst>
                                          <p:attrName>style.visibility</p:attrName>
                                        </p:attrNameLst>
                                      </p:cBhvr>
                                      <p:to>
                                        <p:strVal val="hidden"/>
                                      </p:to>
                                    </p:set>
                                  </p:childTnLst>
                                </p:cTn>
                              </p:par>
                              <p:par>
                                <p:cTn id="110" presetID="10" presetClass="exit" presetSubtype="0" fill="hold" nodeType="withEffect">
                                  <p:stCondLst>
                                    <p:cond delay="0"/>
                                  </p:stCondLst>
                                  <p:childTnLst>
                                    <p:animEffect transition="out" filter="fade">
                                      <p:cBhvr>
                                        <p:cTn id="111" dur="500"/>
                                        <p:tgtEl>
                                          <p:spTgt spid="5">
                                            <p:txEl>
                                              <p:pRg st="1" end="1"/>
                                            </p:txEl>
                                          </p:spTgt>
                                        </p:tgtEl>
                                      </p:cBhvr>
                                    </p:animEffect>
                                    <p:set>
                                      <p:cBhvr>
                                        <p:cTn id="112" dur="1" fill="hold">
                                          <p:stCondLst>
                                            <p:cond delay="499"/>
                                          </p:stCondLst>
                                        </p:cTn>
                                        <p:tgtEl>
                                          <p:spTgt spid="5">
                                            <p:txEl>
                                              <p:pRg st="1" end="1"/>
                                            </p:txEl>
                                          </p:spTgt>
                                        </p:tgtEl>
                                        <p:attrNameLst>
                                          <p:attrName>style.visibility</p:attrName>
                                        </p:attrNameLst>
                                      </p:cBhvr>
                                      <p:to>
                                        <p:strVal val="hidden"/>
                                      </p:to>
                                    </p:set>
                                  </p:childTnLst>
                                </p:cTn>
                              </p:par>
                              <p:par>
                                <p:cTn id="113" presetID="10" presetClass="exit" presetSubtype="0" fill="hold" grpId="1" nodeType="withEffect">
                                  <p:stCondLst>
                                    <p:cond delay="0"/>
                                  </p:stCondLst>
                                  <p:childTnLst>
                                    <p:animEffect transition="out" filter="fade">
                                      <p:cBhvr>
                                        <p:cTn id="114" dur="500"/>
                                        <p:tgtEl>
                                          <p:spTgt spid="8"/>
                                        </p:tgtEl>
                                      </p:cBhvr>
                                    </p:animEffect>
                                    <p:set>
                                      <p:cBhvr>
                                        <p:cTn id="115" dur="1" fill="hold">
                                          <p:stCondLst>
                                            <p:cond delay="499"/>
                                          </p:stCondLst>
                                        </p:cTn>
                                        <p:tgtEl>
                                          <p:spTgt spid="8"/>
                                        </p:tgtEl>
                                        <p:attrNameLst>
                                          <p:attrName>style.visibility</p:attrName>
                                        </p:attrNameLst>
                                      </p:cBhvr>
                                      <p:to>
                                        <p:strVal val="hidden"/>
                                      </p:to>
                                    </p:set>
                                  </p:childTnLst>
                                </p:cTn>
                              </p:par>
                              <p:par>
                                <p:cTn id="116" presetID="10" presetClass="exit" presetSubtype="0" fill="hold" nodeType="withEffect">
                                  <p:stCondLst>
                                    <p:cond delay="0"/>
                                  </p:stCondLst>
                                  <p:childTnLst>
                                    <p:animEffect transition="out" filter="fade">
                                      <p:cBhvr>
                                        <p:cTn id="117" dur="500"/>
                                        <p:tgtEl>
                                          <p:spTgt spid="5">
                                            <p:txEl>
                                              <p:pRg st="2" end="2"/>
                                            </p:txEl>
                                          </p:spTgt>
                                        </p:tgtEl>
                                      </p:cBhvr>
                                    </p:animEffect>
                                    <p:set>
                                      <p:cBhvr>
                                        <p:cTn id="118" dur="1" fill="hold">
                                          <p:stCondLst>
                                            <p:cond delay="499"/>
                                          </p:stCondLst>
                                        </p:cTn>
                                        <p:tgtEl>
                                          <p:spTgt spid="5">
                                            <p:txEl>
                                              <p:pRg st="2" end="2"/>
                                            </p:txEl>
                                          </p:spTgt>
                                        </p:tgtEl>
                                        <p:attrNameLst>
                                          <p:attrName>style.visibility</p:attrName>
                                        </p:attrNameLst>
                                      </p:cBhvr>
                                      <p:to>
                                        <p:strVal val="hidden"/>
                                      </p:to>
                                    </p:set>
                                  </p:childTnLst>
                                </p:cTn>
                              </p:par>
                              <p:par>
                                <p:cTn id="119" presetID="10" presetClass="exit" presetSubtype="0" fill="hold" nodeType="withEffect">
                                  <p:stCondLst>
                                    <p:cond delay="0"/>
                                  </p:stCondLst>
                                  <p:childTnLst>
                                    <p:animEffect transition="out" filter="fade">
                                      <p:cBhvr>
                                        <p:cTn id="120" dur="500"/>
                                        <p:tgtEl>
                                          <p:spTgt spid="5">
                                            <p:txEl>
                                              <p:pRg st="3" end="3"/>
                                            </p:txEl>
                                          </p:spTgt>
                                        </p:tgtEl>
                                      </p:cBhvr>
                                    </p:animEffect>
                                    <p:set>
                                      <p:cBhvr>
                                        <p:cTn id="121" dur="1" fill="hold">
                                          <p:stCondLst>
                                            <p:cond delay="499"/>
                                          </p:stCondLst>
                                        </p:cTn>
                                        <p:tgtEl>
                                          <p:spTgt spid="5">
                                            <p:txEl>
                                              <p:pRg st="3" end="3"/>
                                            </p:txEl>
                                          </p:spTgt>
                                        </p:tgtEl>
                                        <p:attrNameLst>
                                          <p:attrName>style.visibility</p:attrName>
                                        </p:attrNameLst>
                                      </p:cBhvr>
                                      <p:to>
                                        <p:strVal val="hidden"/>
                                      </p:to>
                                    </p:set>
                                  </p:childTnLst>
                                </p:cTn>
                              </p:par>
                              <p:par>
                                <p:cTn id="122" presetID="10" presetClass="exit" presetSubtype="0" fill="hold" nodeType="withEffect">
                                  <p:stCondLst>
                                    <p:cond delay="0"/>
                                  </p:stCondLst>
                                  <p:childTnLst>
                                    <p:animEffect transition="out" filter="fade">
                                      <p:cBhvr>
                                        <p:cTn id="123" dur="500"/>
                                        <p:tgtEl>
                                          <p:spTgt spid="5">
                                            <p:txEl>
                                              <p:pRg st="4" end="4"/>
                                            </p:txEl>
                                          </p:spTgt>
                                        </p:tgtEl>
                                      </p:cBhvr>
                                    </p:animEffect>
                                    <p:set>
                                      <p:cBhvr>
                                        <p:cTn id="124" dur="1" fill="hold">
                                          <p:stCondLst>
                                            <p:cond delay="499"/>
                                          </p:stCondLst>
                                        </p:cTn>
                                        <p:tgtEl>
                                          <p:spTgt spid="5">
                                            <p:txEl>
                                              <p:pRg st="4" end="4"/>
                                            </p:txEl>
                                          </p:spTgt>
                                        </p:tgtEl>
                                        <p:attrNameLst>
                                          <p:attrName>style.visibility</p:attrName>
                                        </p:attrNameLst>
                                      </p:cBhvr>
                                      <p:to>
                                        <p:strVal val="hidden"/>
                                      </p:to>
                                    </p:set>
                                  </p:childTnLst>
                                </p:cTn>
                              </p:par>
                              <p:par>
                                <p:cTn id="125" presetID="10" presetClass="exit" presetSubtype="0" fill="hold" grpId="1" nodeType="withEffect">
                                  <p:stCondLst>
                                    <p:cond delay="0"/>
                                  </p:stCondLst>
                                  <p:childTnLst>
                                    <p:animEffect transition="out" filter="fade">
                                      <p:cBhvr>
                                        <p:cTn id="126" dur="500"/>
                                        <p:tgtEl>
                                          <p:spTgt spid="5">
                                            <p:txEl>
                                              <p:pRg st="0" end="0"/>
                                            </p:txEl>
                                          </p:spTgt>
                                        </p:tgtEl>
                                      </p:cBhvr>
                                    </p:animEffect>
                                    <p:set>
                                      <p:cBhvr>
                                        <p:cTn id="127" dur="1" fill="hold">
                                          <p:stCondLst>
                                            <p:cond delay="499"/>
                                          </p:stCondLst>
                                        </p:cTn>
                                        <p:tgtEl>
                                          <p:spTgt spid="5">
                                            <p:txEl>
                                              <p:pRg st="0" end="0"/>
                                            </p:txEl>
                                          </p:spTgt>
                                        </p:tgtEl>
                                        <p:attrNameLst>
                                          <p:attrName>style.visibility</p:attrName>
                                        </p:attrNameLst>
                                      </p:cBhvr>
                                      <p:to>
                                        <p:strVal val="hidden"/>
                                      </p:to>
                                    </p:set>
                                  </p:childTnLst>
                                </p:cTn>
                              </p:par>
                              <p:par>
                                <p:cTn id="128" presetID="10" presetClass="exit" presetSubtype="0" fill="hold" grpId="1" nodeType="withEffect">
                                  <p:stCondLst>
                                    <p:cond delay="0"/>
                                  </p:stCondLst>
                                  <p:childTnLst>
                                    <p:animEffect transition="out" filter="fade">
                                      <p:cBhvr>
                                        <p:cTn id="129" dur="500"/>
                                        <p:tgtEl>
                                          <p:spTgt spid="5">
                                            <p:txEl>
                                              <p:pRg st="1" end="1"/>
                                            </p:txEl>
                                          </p:spTgt>
                                        </p:tgtEl>
                                      </p:cBhvr>
                                    </p:animEffect>
                                    <p:set>
                                      <p:cBhvr>
                                        <p:cTn id="130" dur="1" fill="hold">
                                          <p:stCondLst>
                                            <p:cond delay="499"/>
                                          </p:stCondLst>
                                        </p:cTn>
                                        <p:tgtEl>
                                          <p:spTgt spid="5">
                                            <p:txEl>
                                              <p:pRg st="1" end="1"/>
                                            </p:txEl>
                                          </p:spTgt>
                                        </p:tgtEl>
                                        <p:attrNameLst>
                                          <p:attrName>style.visibility</p:attrName>
                                        </p:attrNameLst>
                                      </p:cBhvr>
                                      <p:to>
                                        <p:strVal val="hidden"/>
                                      </p:to>
                                    </p:set>
                                  </p:childTnLst>
                                </p:cTn>
                              </p:par>
                              <p:par>
                                <p:cTn id="131" presetID="10" presetClass="exit" presetSubtype="0" fill="hold" grpId="1" nodeType="withEffect">
                                  <p:stCondLst>
                                    <p:cond delay="0"/>
                                  </p:stCondLst>
                                  <p:childTnLst>
                                    <p:animEffect transition="out" filter="fade">
                                      <p:cBhvr>
                                        <p:cTn id="132" dur="500"/>
                                        <p:tgtEl>
                                          <p:spTgt spid="5">
                                            <p:txEl>
                                              <p:pRg st="2" end="2"/>
                                            </p:txEl>
                                          </p:spTgt>
                                        </p:tgtEl>
                                      </p:cBhvr>
                                    </p:animEffect>
                                    <p:set>
                                      <p:cBhvr>
                                        <p:cTn id="133" dur="1" fill="hold">
                                          <p:stCondLst>
                                            <p:cond delay="499"/>
                                          </p:stCondLst>
                                        </p:cTn>
                                        <p:tgtEl>
                                          <p:spTgt spid="5">
                                            <p:txEl>
                                              <p:pRg st="2" end="2"/>
                                            </p:txEl>
                                          </p:spTgt>
                                        </p:tgtEl>
                                        <p:attrNameLst>
                                          <p:attrName>style.visibility</p:attrName>
                                        </p:attrNameLst>
                                      </p:cBhvr>
                                      <p:to>
                                        <p:strVal val="hidden"/>
                                      </p:to>
                                    </p:set>
                                  </p:childTnLst>
                                </p:cTn>
                              </p:par>
                              <p:par>
                                <p:cTn id="134" presetID="10" presetClass="exit" presetSubtype="0" fill="hold" grpId="1" nodeType="withEffect">
                                  <p:stCondLst>
                                    <p:cond delay="0"/>
                                  </p:stCondLst>
                                  <p:childTnLst>
                                    <p:animEffect transition="out" filter="fade">
                                      <p:cBhvr>
                                        <p:cTn id="135" dur="500"/>
                                        <p:tgtEl>
                                          <p:spTgt spid="5">
                                            <p:txEl>
                                              <p:pRg st="3" end="3"/>
                                            </p:txEl>
                                          </p:spTgt>
                                        </p:tgtEl>
                                      </p:cBhvr>
                                    </p:animEffect>
                                    <p:set>
                                      <p:cBhvr>
                                        <p:cTn id="136" dur="1" fill="hold">
                                          <p:stCondLst>
                                            <p:cond delay="499"/>
                                          </p:stCondLst>
                                        </p:cTn>
                                        <p:tgtEl>
                                          <p:spTgt spid="5">
                                            <p:txEl>
                                              <p:pRg st="3" end="3"/>
                                            </p:txEl>
                                          </p:spTgt>
                                        </p:tgtEl>
                                        <p:attrNameLst>
                                          <p:attrName>style.visibility</p:attrName>
                                        </p:attrNameLst>
                                      </p:cBhvr>
                                      <p:to>
                                        <p:strVal val="hidden"/>
                                      </p:to>
                                    </p:set>
                                  </p:childTnLst>
                                </p:cTn>
                              </p:par>
                              <p:par>
                                <p:cTn id="137" presetID="10" presetClass="exit" presetSubtype="0" fill="hold" grpId="1" nodeType="withEffect">
                                  <p:stCondLst>
                                    <p:cond delay="0"/>
                                  </p:stCondLst>
                                  <p:childTnLst>
                                    <p:animEffect transition="out" filter="fade">
                                      <p:cBhvr>
                                        <p:cTn id="138" dur="500"/>
                                        <p:tgtEl>
                                          <p:spTgt spid="5">
                                            <p:txEl>
                                              <p:pRg st="4" end="4"/>
                                            </p:txEl>
                                          </p:spTgt>
                                        </p:tgtEl>
                                      </p:cBhvr>
                                    </p:animEffect>
                                    <p:set>
                                      <p:cBhvr>
                                        <p:cTn id="139" dur="1" fill="hold">
                                          <p:stCondLst>
                                            <p:cond delay="499"/>
                                          </p:stCondLst>
                                        </p:cTn>
                                        <p:tgtEl>
                                          <p:spTgt spid="5">
                                            <p:txEl>
                                              <p:pRg st="4" end="4"/>
                                            </p:txEl>
                                          </p:spTgt>
                                        </p:tgtEl>
                                        <p:attrNameLst>
                                          <p:attrName>style.visibility</p:attrName>
                                        </p:attrNameLst>
                                      </p:cBhvr>
                                      <p:to>
                                        <p:strVal val="hidden"/>
                                      </p:to>
                                    </p:set>
                                  </p:childTnLst>
                                </p:cTn>
                              </p:par>
                              <p:par>
                                <p:cTn id="140" presetID="10" presetClass="exit" presetSubtype="0" fill="hold" grpId="1" nodeType="withEffect">
                                  <p:stCondLst>
                                    <p:cond delay="0"/>
                                  </p:stCondLst>
                                  <p:childTnLst>
                                    <p:animEffect transition="out" filter="fade">
                                      <p:cBhvr>
                                        <p:cTn id="141" dur="500"/>
                                        <p:tgtEl>
                                          <p:spTgt spid="5">
                                            <p:bg/>
                                          </p:spTgt>
                                        </p:tgtEl>
                                      </p:cBhvr>
                                    </p:animEffect>
                                    <p:set>
                                      <p:cBhvr>
                                        <p:cTn id="142" dur="1" fill="hold">
                                          <p:stCondLst>
                                            <p:cond delay="499"/>
                                          </p:stCondLst>
                                        </p:cTn>
                                        <p:tgtEl>
                                          <p:spTgt spid="5">
                                            <p:bg/>
                                          </p:spTgt>
                                        </p:tgtEl>
                                        <p:attrNameLst>
                                          <p:attrName>style.visibility</p:attrName>
                                        </p:attrNameLst>
                                      </p:cBhvr>
                                      <p:to>
                                        <p:strVal val="hidden"/>
                                      </p:to>
                                    </p:set>
                                  </p:childTnLst>
                                </p:cTn>
                              </p:par>
                            </p:childTnLst>
                          </p:cTn>
                        </p:par>
                        <p:par>
                          <p:cTn id="143" fill="hold">
                            <p:stCondLst>
                              <p:cond delay="500"/>
                            </p:stCondLst>
                            <p:childTnLst>
                              <p:par>
                                <p:cTn id="144" presetID="10" presetClass="entr" presetSubtype="0" fill="hold" grpId="0" nodeType="afterEffect">
                                  <p:stCondLst>
                                    <p:cond delay="0"/>
                                  </p:stCondLst>
                                  <p:childTnLst>
                                    <p:set>
                                      <p:cBhvr>
                                        <p:cTn id="145" dur="1" fill="hold">
                                          <p:stCondLst>
                                            <p:cond delay="0"/>
                                          </p:stCondLst>
                                        </p:cTn>
                                        <p:tgtEl>
                                          <p:spTgt spid="4">
                                            <p:bg/>
                                          </p:spTgt>
                                        </p:tgtEl>
                                        <p:attrNameLst>
                                          <p:attrName>style.visibility</p:attrName>
                                        </p:attrNameLst>
                                      </p:cBhvr>
                                      <p:to>
                                        <p:strVal val="visible"/>
                                      </p:to>
                                    </p:set>
                                    <p:animEffect transition="in" filter="fade">
                                      <p:cBhvr>
                                        <p:cTn id="146" dur="500"/>
                                        <p:tgtEl>
                                          <p:spTgt spid="4">
                                            <p:bg/>
                                          </p:spTgt>
                                        </p:tgtEl>
                                      </p:cBhvr>
                                    </p:animEffect>
                                  </p:childTnLst>
                                </p:cTn>
                              </p:par>
                              <p:par>
                                <p:cTn id="147" presetID="53" presetClass="entr" presetSubtype="16" fill="hold" grpId="0" nodeType="withEffect">
                                  <p:stCondLst>
                                    <p:cond delay="0"/>
                                  </p:stCondLst>
                                  <p:childTnLst>
                                    <p:set>
                                      <p:cBhvr>
                                        <p:cTn id="148" dur="1" fill="hold">
                                          <p:stCondLst>
                                            <p:cond delay="0"/>
                                          </p:stCondLst>
                                        </p:cTn>
                                        <p:tgtEl>
                                          <p:spTgt spid="13"/>
                                        </p:tgtEl>
                                        <p:attrNameLst>
                                          <p:attrName>style.visibility</p:attrName>
                                        </p:attrNameLst>
                                      </p:cBhvr>
                                      <p:to>
                                        <p:strVal val="visible"/>
                                      </p:to>
                                    </p:set>
                                    <p:anim calcmode="lin" valueType="num">
                                      <p:cBhvr>
                                        <p:cTn id="149" dur="2000" fill="hold"/>
                                        <p:tgtEl>
                                          <p:spTgt spid="13"/>
                                        </p:tgtEl>
                                        <p:attrNameLst>
                                          <p:attrName>ppt_w</p:attrName>
                                        </p:attrNameLst>
                                      </p:cBhvr>
                                      <p:tavLst>
                                        <p:tav tm="0">
                                          <p:val>
                                            <p:fltVal val="0"/>
                                          </p:val>
                                        </p:tav>
                                        <p:tav tm="100000">
                                          <p:val>
                                            <p:strVal val="#ppt_w"/>
                                          </p:val>
                                        </p:tav>
                                      </p:tavLst>
                                    </p:anim>
                                    <p:anim calcmode="lin" valueType="num">
                                      <p:cBhvr>
                                        <p:cTn id="150" dur="2000" fill="hold"/>
                                        <p:tgtEl>
                                          <p:spTgt spid="13"/>
                                        </p:tgtEl>
                                        <p:attrNameLst>
                                          <p:attrName>ppt_h</p:attrName>
                                        </p:attrNameLst>
                                      </p:cBhvr>
                                      <p:tavLst>
                                        <p:tav tm="0">
                                          <p:val>
                                            <p:fltVal val="0"/>
                                          </p:val>
                                        </p:tav>
                                        <p:tav tm="100000">
                                          <p:val>
                                            <p:strVal val="#ppt_h"/>
                                          </p:val>
                                        </p:tav>
                                      </p:tavLst>
                                    </p:anim>
                                    <p:animEffect transition="in" filter="fade">
                                      <p:cBhvr>
                                        <p:cTn id="151" dur="2000"/>
                                        <p:tgtEl>
                                          <p:spTgt spid="13"/>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4">
                                            <p:txEl>
                                              <p:pRg st="0" end="0"/>
                                            </p:txEl>
                                          </p:spTgt>
                                        </p:tgtEl>
                                        <p:attrNameLst>
                                          <p:attrName>style.visibility</p:attrName>
                                        </p:attrNameLst>
                                      </p:cBhvr>
                                      <p:to>
                                        <p:strVal val="visible"/>
                                      </p:to>
                                    </p:set>
                                    <p:animEffect transition="in" filter="fade">
                                      <p:cBhvr>
                                        <p:cTn id="154" dur="500"/>
                                        <p:tgtEl>
                                          <p:spTgt spid="4">
                                            <p:txEl>
                                              <p:pRg st="0" end="0"/>
                                            </p:txEl>
                                          </p:spTgt>
                                        </p:tgtEl>
                                      </p:cBhvr>
                                    </p:animEffect>
                                  </p:childTnLst>
                                </p:cTn>
                              </p:par>
                              <p:par>
                                <p:cTn id="155" presetID="10" presetClass="entr" presetSubtype="0" fill="hold" grpId="0" nodeType="withEffect">
                                  <p:stCondLst>
                                    <p:cond delay="0"/>
                                  </p:stCondLst>
                                  <p:childTnLst>
                                    <p:set>
                                      <p:cBhvr>
                                        <p:cTn id="156" dur="1" fill="hold">
                                          <p:stCondLst>
                                            <p:cond delay="0"/>
                                          </p:stCondLst>
                                        </p:cTn>
                                        <p:tgtEl>
                                          <p:spTgt spid="4">
                                            <p:txEl>
                                              <p:pRg st="1" end="1"/>
                                            </p:txEl>
                                          </p:spTgt>
                                        </p:tgtEl>
                                        <p:attrNameLst>
                                          <p:attrName>style.visibility</p:attrName>
                                        </p:attrNameLst>
                                      </p:cBhvr>
                                      <p:to>
                                        <p:strVal val="visible"/>
                                      </p:to>
                                    </p:set>
                                    <p:animEffect transition="in" filter="fade">
                                      <p:cBhvr>
                                        <p:cTn id="157" dur="500"/>
                                        <p:tgtEl>
                                          <p:spTgt spid="4">
                                            <p:txEl>
                                              <p:pRg st="1" end="1"/>
                                            </p:txEl>
                                          </p:spTgt>
                                        </p:tgtEl>
                                      </p:cBhvr>
                                    </p:animEffect>
                                  </p:childTnLst>
                                </p:cTn>
                              </p:par>
                              <p:par>
                                <p:cTn id="158" presetID="10" presetClass="entr" presetSubtype="0" fill="hold" grpId="0" nodeType="withEffect">
                                  <p:stCondLst>
                                    <p:cond delay="0"/>
                                  </p:stCondLst>
                                  <p:childTnLst>
                                    <p:set>
                                      <p:cBhvr>
                                        <p:cTn id="159" dur="1" fill="hold">
                                          <p:stCondLst>
                                            <p:cond delay="0"/>
                                          </p:stCondLst>
                                        </p:cTn>
                                        <p:tgtEl>
                                          <p:spTgt spid="4">
                                            <p:txEl>
                                              <p:pRg st="2" end="2"/>
                                            </p:txEl>
                                          </p:spTgt>
                                        </p:tgtEl>
                                        <p:attrNameLst>
                                          <p:attrName>style.visibility</p:attrName>
                                        </p:attrNameLst>
                                      </p:cBhvr>
                                      <p:to>
                                        <p:strVal val="visible"/>
                                      </p:to>
                                    </p:set>
                                    <p:animEffect transition="in" filter="fade">
                                      <p:cBhvr>
                                        <p:cTn id="160" dur="500"/>
                                        <p:tgtEl>
                                          <p:spTgt spid="4">
                                            <p:txEl>
                                              <p:pRg st="2" end="2"/>
                                            </p:txEl>
                                          </p:spTgt>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4">
                                            <p:txEl>
                                              <p:pRg st="3" end="3"/>
                                            </p:txEl>
                                          </p:spTgt>
                                        </p:tgtEl>
                                        <p:attrNameLst>
                                          <p:attrName>style.visibility</p:attrName>
                                        </p:attrNameLst>
                                      </p:cBhvr>
                                      <p:to>
                                        <p:strVal val="visible"/>
                                      </p:to>
                                    </p:set>
                                    <p:animEffect transition="in" filter="fade">
                                      <p:cBhvr>
                                        <p:cTn id="163" dur="500"/>
                                        <p:tgtEl>
                                          <p:spTgt spid="4">
                                            <p:txEl>
                                              <p:pRg st="3" end="3"/>
                                            </p:txEl>
                                          </p:spTgt>
                                        </p:tgtEl>
                                      </p:cBhvr>
                                    </p:animEffect>
                                  </p:childTnLst>
                                </p:cTn>
                              </p:par>
                              <p:par>
                                <p:cTn id="164" presetID="10" presetClass="entr" presetSubtype="0" fill="hold" grpId="0" nodeType="withEffect">
                                  <p:stCondLst>
                                    <p:cond delay="0"/>
                                  </p:stCondLst>
                                  <p:childTnLst>
                                    <p:set>
                                      <p:cBhvr>
                                        <p:cTn id="165" dur="1" fill="hold">
                                          <p:stCondLst>
                                            <p:cond delay="0"/>
                                          </p:stCondLst>
                                        </p:cTn>
                                        <p:tgtEl>
                                          <p:spTgt spid="4">
                                            <p:txEl>
                                              <p:pRg st="4" end="4"/>
                                            </p:txEl>
                                          </p:spTgt>
                                        </p:tgtEl>
                                        <p:attrNameLst>
                                          <p:attrName>style.visibility</p:attrName>
                                        </p:attrNameLst>
                                      </p:cBhvr>
                                      <p:to>
                                        <p:strVal val="visible"/>
                                      </p:to>
                                    </p:set>
                                    <p:animEffect transition="in" filter="fade">
                                      <p:cBhvr>
                                        <p:cTn id="166" dur="500"/>
                                        <p:tgtEl>
                                          <p:spTgt spid="4">
                                            <p:txEl>
                                              <p:pRg st="4" end="4"/>
                                            </p:txEl>
                                          </p:spTgt>
                                        </p:tgtEl>
                                      </p:cBhvr>
                                    </p:animEffect>
                                  </p:childTnLst>
                                </p:cTn>
                              </p:par>
                            </p:childTnLst>
                          </p:cTn>
                        </p:par>
                      </p:childTnLst>
                    </p:cTn>
                  </p:par>
                  <p:par>
                    <p:cTn id="167" fill="hold">
                      <p:stCondLst>
                        <p:cond delay="indefinite"/>
                      </p:stCondLst>
                      <p:childTnLst>
                        <p:par>
                          <p:cTn id="168" fill="hold">
                            <p:stCondLst>
                              <p:cond delay="0"/>
                            </p:stCondLst>
                            <p:childTnLst>
                              <p:par>
                                <p:cTn id="169" presetID="6" presetClass="emph" presetSubtype="0" fill="hold" nodeType="clickEffect">
                                  <p:stCondLst>
                                    <p:cond delay="0"/>
                                  </p:stCondLst>
                                  <p:childTnLst>
                                    <p:animScale>
                                      <p:cBhvr>
                                        <p:cTn id="170" dur="2000" fill="hold"/>
                                        <p:tgtEl>
                                          <p:spTgt spid="4">
                                            <p:txEl>
                                              <p:pRg st="1" end="1"/>
                                            </p:txEl>
                                          </p:spTgt>
                                        </p:tgtEl>
                                      </p:cBhvr>
                                      <p:by x="150000" y="150000"/>
                                    </p:animScale>
                                  </p:childTnLst>
                                </p:cTn>
                              </p:par>
                              <p:par>
                                <p:cTn id="171" presetID="3" presetClass="emph" presetSubtype="2" fill="hold" grpId="2" nodeType="withEffect">
                                  <p:stCondLst>
                                    <p:cond delay="0"/>
                                  </p:stCondLst>
                                  <p:childTnLst>
                                    <p:animClr clrSpc="rgb" dir="cw">
                                      <p:cBhvr override="childStyle">
                                        <p:cTn id="172" dur="2000" fill="hold"/>
                                        <p:tgtEl>
                                          <p:spTgt spid="4">
                                            <p:txEl>
                                              <p:pRg st="1" end="1"/>
                                            </p:txEl>
                                          </p:spTgt>
                                        </p:tgtEl>
                                        <p:attrNameLst>
                                          <p:attrName>style.color</p:attrName>
                                        </p:attrNameLst>
                                      </p:cBhvr>
                                      <p:to>
                                        <a:srgbClr val="00B050"/>
                                      </p:to>
                                    </p:animClr>
                                  </p:childTnLst>
                                </p:cTn>
                              </p:par>
                              <p:par>
                                <p:cTn id="173" presetID="10" presetClass="exit" presetSubtype="0" fill="hold" grpId="1" nodeType="withEffect">
                                  <p:stCondLst>
                                    <p:cond delay="0"/>
                                  </p:stCondLst>
                                  <p:childTnLst>
                                    <p:animEffect transition="out" filter="fade">
                                      <p:cBhvr>
                                        <p:cTn id="174" dur="500"/>
                                        <p:tgtEl>
                                          <p:spTgt spid="13"/>
                                        </p:tgtEl>
                                      </p:cBhvr>
                                    </p:animEffect>
                                    <p:set>
                                      <p:cBhvr>
                                        <p:cTn id="175" dur="1" fill="hold">
                                          <p:stCondLst>
                                            <p:cond delay="499"/>
                                          </p:stCondLst>
                                        </p:cTn>
                                        <p:tgtEl>
                                          <p:spTgt spid="13"/>
                                        </p:tgtEl>
                                        <p:attrNameLst>
                                          <p:attrName>style.visibility</p:attrName>
                                        </p:attrNameLst>
                                      </p:cBhvr>
                                      <p:to>
                                        <p:strVal val="hidden"/>
                                      </p:to>
                                    </p:set>
                                  </p:childTnLst>
                                </p:cTn>
                              </p:par>
                            </p:childTnLst>
                          </p:cTn>
                        </p:par>
                        <p:par>
                          <p:cTn id="176" fill="hold">
                            <p:stCondLst>
                              <p:cond delay="2000"/>
                            </p:stCondLst>
                            <p:childTnLst>
                              <p:par>
                                <p:cTn id="177" presetID="53" presetClass="entr" presetSubtype="16" fill="hold" grpId="0" nodeType="afterEffect">
                                  <p:stCondLst>
                                    <p:cond delay="0"/>
                                  </p:stCondLst>
                                  <p:childTnLst>
                                    <p:set>
                                      <p:cBhvr>
                                        <p:cTn id="178" dur="1" fill="hold">
                                          <p:stCondLst>
                                            <p:cond delay="0"/>
                                          </p:stCondLst>
                                        </p:cTn>
                                        <p:tgtEl>
                                          <p:spTgt spid="9"/>
                                        </p:tgtEl>
                                        <p:attrNameLst>
                                          <p:attrName>style.visibility</p:attrName>
                                        </p:attrNameLst>
                                      </p:cBhvr>
                                      <p:to>
                                        <p:strVal val="visible"/>
                                      </p:to>
                                    </p:set>
                                    <p:anim calcmode="lin" valueType="num">
                                      <p:cBhvr>
                                        <p:cTn id="179" dur="2000" fill="hold"/>
                                        <p:tgtEl>
                                          <p:spTgt spid="9"/>
                                        </p:tgtEl>
                                        <p:attrNameLst>
                                          <p:attrName>ppt_w</p:attrName>
                                        </p:attrNameLst>
                                      </p:cBhvr>
                                      <p:tavLst>
                                        <p:tav tm="0">
                                          <p:val>
                                            <p:fltVal val="0"/>
                                          </p:val>
                                        </p:tav>
                                        <p:tav tm="100000">
                                          <p:val>
                                            <p:strVal val="#ppt_w"/>
                                          </p:val>
                                        </p:tav>
                                      </p:tavLst>
                                    </p:anim>
                                    <p:anim calcmode="lin" valueType="num">
                                      <p:cBhvr>
                                        <p:cTn id="180" dur="2000" fill="hold"/>
                                        <p:tgtEl>
                                          <p:spTgt spid="9"/>
                                        </p:tgtEl>
                                        <p:attrNameLst>
                                          <p:attrName>ppt_h</p:attrName>
                                        </p:attrNameLst>
                                      </p:cBhvr>
                                      <p:tavLst>
                                        <p:tav tm="0">
                                          <p:val>
                                            <p:fltVal val="0"/>
                                          </p:val>
                                        </p:tav>
                                        <p:tav tm="100000">
                                          <p:val>
                                            <p:strVal val="#ppt_h"/>
                                          </p:val>
                                        </p:tav>
                                      </p:tavLst>
                                    </p:anim>
                                    <p:animEffect transition="in" filter="fade">
                                      <p:cBhvr>
                                        <p:cTn id="181" dur="2000"/>
                                        <p:tgtEl>
                                          <p:spTgt spid="9"/>
                                        </p:tgtEl>
                                      </p:cBhvr>
                                    </p:animEffect>
                                  </p:childTnLst>
                                </p:cTn>
                              </p:par>
                            </p:childTnLst>
                          </p:cTn>
                        </p:par>
                      </p:childTnLst>
                    </p:cTn>
                  </p:par>
                  <p:par>
                    <p:cTn id="182" fill="hold">
                      <p:stCondLst>
                        <p:cond delay="indefinite"/>
                      </p:stCondLst>
                      <p:childTnLst>
                        <p:par>
                          <p:cTn id="183" fill="hold">
                            <p:stCondLst>
                              <p:cond delay="0"/>
                            </p:stCondLst>
                            <p:childTnLst>
                              <p:par>
                                <p:cTn id="184" presetID="10" presetClass="exit" presetSubtype="0" fill="hold" grpId="1" nodeType="clickEffect">
                                  <p:stCondLst>
                                    <p:cond delay="0"/>
                                  </p:stCondLst>
                                  <p:childTnLst>
                                    <p:animEffect transition="out" filter="fade">
                                      <p:cBhvr>
                                        <p:cTn id="185" dur="500"/>
                                        <p:tgtEl>
                                          <p:spTgt spid="4">
                                            <p:txEl>
                                              <p:pRg st="0" end="0"/>
                                            </p:txEl>
                                          </p:spTgt>
                                        </p:tgtEl>
                                      </p:cBhvr>
                                    </p:animEffect>
                                    <p:set>
                                      <p:cBhvr>
                                        <p:cTn id="186" dur="1" fill="hold">
                                          <p:stCondLst>
                                            <p:cond delay="499"/>
                                          </p:stCondLst>
                                        </p:cTn>
                                        <p:tgtEl>
                                          <p:spTgt spid="4">
                                            <p:txEl>
                                              <p:pRg st="0" end="0"/>
                                            </p:txEl>
                                          </p:spTgt>
                                        </p:tgtEl>
                                        <p:attrNameLst>
                                          <p:attrName>style.visibility</p:attrName>
                                        </p:attrNameLst>
                                      </p:cBhvr>
                                      <p:to>
                                        <p:strVal val="hidden"/>
                                      </p:to>
                                    </p:set>
                                  </p:childTnLst>
                                </p:cTn>
                              </p:par>
                              <p:par>
                                <p:cTn id="187" presetID="10" presetClass="exit" presetSubtype="0" fill="hold" grpId="1" nodeType="withEffect">
                                  <p:stCondLst>
                                    <p:cond delay="0"/>
                                  </p:stCondLst>
                                  <p:childTnLst>
                                    <p:animEffect transition="out" filter="fade">
                                      <p:cBhvr>
                                        <p:cTn id="188" dur="500"/>
                                        <p:tgtEl>
                                          <p:spTgt spid="4">
                                            <p:txEl>
                                              <p:pRg st="1" end="1"/>
                                            </p:txEl>
                                          </p:spTgt>
                                        </p:tgtEl>
                                      </p:cBhvr>
                                    </p:animEffect>
                                    <p:set>
                                      <p:cBhvr>
                                        <p:cTn id="189" dur="1" fill="hold">
                                          <p:stCondLst>
                                            <p:cond delay="499"/>
                                          </p:stCondLst>
                                        </p:cTn>
                                        <p:tgtEl>
                                          <p:spTgt spid="4">
                                            <p:txEl>
                                              <p:pRg st="1" end="1"/>
                                            </p:txEl>
                                          </p:spTgt>
                                        </p:tgtEl>
                                        <p:attrNameLst>
                                          <p:attrName>style.visibility</p:attrName>
                                        </p:attrNameLst>
                                      </p:cBhvr>
                                      <p:to>
                                        <p:strVal val="hidden"/>
                                      </p:to>
                                    </p:set>
                                  </p:childTnLst>
                                </p:cTn>
                              </p:par>
                              <p:par>
                                <p:cTn id="190" presetID="10" presetClass="exit" presetSubtype="0" fill="hold" grpId="1" nodeType="withEffect">
                                  <p:stCondLst>
                                    <p:cond delay="0"/>
                                  </p:stCondLst>
                                  <p:childTnLst>
                                    <p:animEffect transition="out" filter="fade">
                                      <p:cBhvr>
                                        <p:cTn id="191" dur="500"/>
                                        <p:tgtEl>
                                          <p:spTgt spid="4">
                                            <p:txEl>
                                              <p:pRg st="2" end="2"/>
                                            </p:txEl>
                                          </p:spTgt>
                                        </p:tgtEl>
                                      </p:cBhvr>
                                    </p:animEffect>
                                    <p:set>
                                      <p:cBhvr>
                                        <p:cTn id="192" dur="1" fill="hold">
                                          <p:stCondLst>
                                            <p:cond delay="499"/>
                                          </p:stCondLst>
                                        </p:cTn>
                                        <p:tgtEl>
                                          <p:spTgt spid="4">
                                            <p:txEl>
                                              <p:pRg st="2" end="2"/>
                                            </p:txEl>
                                          </p:spTgt>
                                        </p:tgtEl>
                                        <p:attrNameLst>
                                          <p:attrName>style.visibility</p:attrName>
                                        </p:attrNameLst>
                                      </p:cBhvr>
                                      <p:to>
                                        <p:strVal val="hidden"/>
                                      </p:to>
                                    </p:set>
                                  </p:childTnLst>
                                </p:cTn>
                              </p:par>
                              <p:par>
                                <p:cTn id="193" presetID="10" presetClass="exit" presetSubtype="0" fill="hold" grpId="1" nodeType="withEffect">
                                  <p:stCondLst>
                                    <p:cond delay="0"/>
                                  </p:stCondLst>
                                  <p:childTnLst>
                                    <p:animEffect transition="out" filter="fade">
                                      <p:cBhvr>
                                        <p:cTn id="194" dur="500"/>
                                        <p:tgtEl>
                                          <p:spTgt spid="4">
                                            <p:txEl>
                                              <p:pRg st="3" end="3"/>
                                            </p:txEl>
                                          </p:spTgt>
                                        </p:tgtEl>
                                      </p:cBhvr>
                                    </p:animEffect>
                                    <p:set>
                                      <p:cBhvr>
                                        <p:cTn id="195" dur="1" fill="hold">
                                          <p:stCondLst>
                                            <p:cond delay="499"/>
                                          </p:stCondLst>
                                        </p:cTn>
                                        <p:tgtEl>
                                          <p:spTgt spid="4">
                                            <p:txEl>
                                              <p:pRg st="3" end="3"/>
                                            </p:txEl>
                                          </p:spTgt>
                                        </p:tgtEl>
                                        <p:attrNameLst>
                                          <p:attrName>style.visibility</p:attrName>
                                        </p:attrNameLst>
                                      </p:cBhvr>
                                      <p:to>
                                        <p:strVal val="hidden"/>
                                      </p:to>
                                    </p:set>
                                  </p:childTnLst>
                                </p:cTn>
                              </p:par>
                              <p:par>
                                <p:cTn id="196" presetID="10" presetClass="exit" presetSubtype="0" fill="hold" grpId="1" nodeType="withEffect">
                                  <p:stCondLst>
                                    <p:cond delay="0"/>
                                  </p:stCondLst>
                                  <p:childTnLst>
                                    <p:animEffect transition="out" filter="fade">
                                      <p:cBhvr>
                                        <p:cTn id="197" dur="500"/>
                                        <p:tgtEl>
                                          <p:spTgt spid="4">
                                            <p:txEl>
                                              <p:pRg st="4" end="4"/>
                                            </p:txEl>
                                          </p:spTgt>
                                        </p:tgtEl>
                                      </p:cBhvr>
                                    </p:animEffect>
                                    <p:set>
                                      <p:cBhvr>
                                        <p:cTn id="198" dur="1" fill="hold">
                                          <p:stCondLst>
                                            <p:cond delay="499"/>
                                          </p:stCondLst>
                                        </p:cTn>
                                        <p:tgtEl>
                                          <p:spTgt spid="4">
                                            <p:txEl>
                                              <p:pRg st="4" end="4"/>
                                            </p:txEl>
                                          </p:spTgt>
                                        </p:tgtEl>
                                        <p:attrNameLst>
                                          <p:attrName>style.visibility</p:attrName>
                                        </p:attrNameLst>
                                      </p:cBhvr>
                                      <p:to>
                                        <p:strVal val="hidden"/>
                                      </p:to>
                                    </p:set>
                                  </p:childTnLst>
                                </p:cTn>
                              </p:par>
                              <p:par>
                                <p:cTn id="199" presetID="10" presetClass="exit" presetSubtype="0" fill="hold" grpId="1" nodeType="withEffect">
                                  <p:stCondLst>
                                    <p:cond delay="0"/>
                                  </p:stCondLst>
                                  <p:childTnLst>
                                    <p:animEffect transition="out" filter="fade">
                                      <p:cBhvr>
                                        <p:cTn id="200" dur="500"/>
                                        <p:tgtEl>
                                          <p:spTgt spid="9"/>
                                        </p:tgtEl>
                                      </p:cBhvr>
                                    </p:animEffect>
                                    <p:set>
                                      <p:cBhvr>
                                        <p:cTn id="201" dur="1" fill="hold">
                                          <p:stCondLst>
                                            <p:cond delay="499"/>
                                          </p:stCondLst>
                                        </p:cTn>
                                        <p:tgtEl>
                                          <p:spTgt spid="9"/>
                                        </p:tgtEl>
                                        <p:attrNameLst>
                                          <p:attrName>style.visibility</p:attrName>
                                        </p:attrNameLst>
                                      </p:cBhvr>
                                      <p:to>
                                        <p:strVal val="hidden"/>
                                      </p:to>
                                    </p:set>
                                  </p:childTnLst>
                                </p:cTn>
                              </p:par>
                              <p:par>
                                <p:cTn id="202" presetID="10" presetClass="exit" presetSubtype="0" fill="hold" grpId="1" nodeType="withEffect">
                                  <p:stCondLst>
                                    <p:cond delay="0"/>
                                  </p:stCondLst>
                                  <p:childTnLst>
                                    <p:animEffect transition="out" filter="fade">
                                      <p:cBhvr>
                                        <p:cTn id="203" dur="500"/>
                                        <p:tgtEl>
                                          <p:spTgt spid="4">
                                            <p:bg/>
                                          </p:spTgt>
                                        </p:tgtEl>
                                      </p:cBhvr>
                                    </p:animEffect>
                                    <p:set>
                                      <p:cBhvr>
                                        <p:cTn id="204" dur="1" fill="hold">
                                          <p:stCondLst>
                                            <p:cond delay="499"/>
                                          </p:stCondLst>
                                        </p:cTn>
                                        <p:tgtEl>
                                          <p:spTgt spid="4">
                                            <p:bg/>
                                          </p:spTgt>
                                        </p:tgtEl>
                                        <p:attrNameLst>
                                          <p:attrName>style.visibility</p:attrName>
                                        </p:attrNameLst>
                                      </p:cBhvr>
                                      <p:to>
                                        <p:strVal val="hidden"/>
                                      </p:to>
                                    </p:set>
                                  </p:childTnLst>
                                </p:cTn>
                              </p:par>
                            </p:childTnLst>
                          </p:cTn>
                        </p:par>
                        <p:par>
                          <p:cTn id="205" fill="hold">
                            <p:stCondLst>
                              <p:cond delay="500"/>
                            </p:stCondLst>
                            <p:childTnLst>
                              <p:par>
                                <p:cTn id="206" presetID="10" presetClass="entr" presetSubtype="0" fill="hold" grpId="0" nodeType="afterEffect">
                                  <p:stCondLst>
                                    <p:cond delay="0"/>
                                  </p:stCondLst>
                                  <p:childTnLst>
                                    <p:set>
                                      <p:cBhvr>
                                        <p:cTn id="207" dur="1" fill="hold">
                                          <p:stCondLst>
                                            <p:cond delay="0"/>
                                          </p:stCondLst>
                                        </p:cTn>
                                        <p:tgtEl>
                                          <p:spTgt spid="6">
                                            <p:bg/>
                                          </p:spTgt>
                                        </p:tgtEl>
                                        <p:attrNameLst>
                                          <p:attrName>style.visibility</p:attrName>
                                        </p:attrNameLst>
                                      </p:cBhvr>
                                      <p:to>
                                        <p:strVal val="visible"/>
                                      </p:to>
                                    </p:set>
                                    <p:animEffect transition="in" filter="fade">
                                      <p:cBhvr>
                                        <p:cTn id="208" dur="500"/>
                                        <p:tgtEl>
                                          <p:spTgt spid="6">
                                            <p:bg/>
                                          </p:spTgt>
                                        </p:tgtEl>
                                      </p:cBhvr>
                                    </p:animEffect>
                                  </p:childTnLst>
                                </p:cTn>
                              </p:par>
                              <p:par>
                                <p:cTn id="209" presetID="10" presetClass="entr" presetSubtype="0" fill="hold" grpId="0" nodeType="withEffect">
                                  <p:stCondLst>
                                    <p:cond delay="0"/>
                                  </p:stCondLst>
                                  <p:childTnLst>
                                    <p:set>
                                      <p:cBhvr>
                                        <p:cTn id="210" dur="1" fill="hold">
                                          <p:stCondLst>
                                            <p:cond delay="0"/>
                                          </p:stCondLst>
                                        </p:cTn>
                                        <p:tgtEl>
                                          <p:spTgt spid="6">
                                            <p:txEl>
                                              <p:pRg st="0" end="0"/>
                                            </p:txEl>
                                          </p:spTgt>
                                        </p:tgtEl>
                                        <p:attrNameLst>
                                          <p:attrName>style.visibility</p:attrName>
                                        </p:attrNameLst>
                                      </p:cBhvr>
                                      <p:to>
                                        <p:strVal val="visible"/>
                                      </p:to>
                                    </p:set>
                                    <p:animEffect transition="in" filter="fade">
                                      <p:cBhvr>
                                        <p:cTn id="211" dur="500"/>
                                        <p:tgtEl>
                                          <p:spTgt spid="6">
                                            <p:txEl>
                                              <p:pRg st="0" end="0"/>
                                            </p:txEl>
                                          </p:spTgt>
                                        </p:tgtEl>
                                      </p:cBhvr>
                                    </p:animEffect>
                                  </p:childTnLst>
                                </p:cTn>
                              </p:par>
                              <p:par>
                                <p:cTn id="212" presetID="53" presetClass="entr" presetSubtype="16" fill="hold" grpId="0" nodeType="withEffect">
                                  <p:stCondLst>
                                    <p:cond delay="0"/>
                                  </p:stCondLst>
                                  <p:childTnLst>
                                    <p:set>
                                      <p:cBhvr>
                                        <p:cTn id="213" dur="1" fill="hold">
                                          <p:stCondLst>
                                            <p:cond delay="0"/>
                                          </p:stCondLst>
                                        </p:cTn>
                                        <p:tgtEl>
                                          <p:spTgt spid="14"/>
                                        </p:tgtEl>
                                        <p:attrNameLst>
                                          <p:attrName>style.visibility</p:attrName>
                                        </p:attrNameLst>
                                      </p:cBhvr>
                                      <p:to>
                                        <p:strVal val="visible"/>
                                      </p:to>
                                    </p:set>
                                    <p:anim calcmode="lin" valueType="num">
                                      <p:cBhvr>
                                        <p:cTn id="214" dur="2000" fill="hold"/>
                                        <p:tgtEl>
                                          <p:spTgt spid="14"/>
                                        </p:tgtEl>
                                        <p:attrNameLst>
                                          <p:attrName>ppt_w</p:attrName>
                                        </p:attrNameLst>
                                      </p:cBhvr>
                                      <p:tavLst>
                                        <p:tav tm="0">
                                          <p:val>
                                            <p:fltVal val="0"/>
                                          </p:val>
                                        </p:tav>
                                        <p:tav tm="100000">
                                          <p:val>
                                            <p:strVal val="#ppt_w"/>
                                          </p:val>
                                        </p:tav>
                                      </p:tavLst>
                                    </p:anim>
                                    <p:anim calcmode="lin" valueType="num">
                                      <p:cBhvr>
                                        <p:cTn id="215" dur="2000" fill="hold"/>
                                        <p:tgtEl>
                                          <p:spTgt spid="14"/>
                                        </p:tgtEl>
                                        <p:attrNameLst>
                                          <p:attrName>ppt_h</p:attrName>
                                        </p:attrNameLst>
                                      </p:cBhvr>
                                      <p:tavLst>
                                        <p:tav tm="0">
                                          <p:val>
                                            <p:fltVal val="0"/>
                                          </p:val>
                                        </p:tav>
                                        <p:tav tm="100000">
                                          <p:val>
                                            <p:strVal val="#ppt_h"/>
                                          </p:val>
                                        </p:tav>
                                      </p:tavLst>
                                    </p:anim>
                                    <p:animEffect transition="in" filter="fade">
                                      <p:cBhvr>
                                        <p:cTn id="216" dur="2000"/>
                                        <p:tgtEl>
                                          <p:spTgt spid="14"/>
                                        </p:tgtEl>
                                      </p:cBhvr>
                                    </p:animEffect>
                                  </p:childTnLst>
                                </p:cTn>
                              </p:par>
                              <p:par>
                                <p:cTn id="217" presetID="10" presetClass="entr" presetSubtype="0" fill="hold" grpId="0" nodeType="withEffect">
                                  <p:stCondLst>
                                    <p:cond delay="0"/>
                                  </p:stCondLst>
                                  <p:childTnLst>
                                    <p:set>
                                      <p:cBhvr>
                                        <p:cTn id="218" dur="1" fill="hold">
                                          <p:stCondLst>
                                            <p:cond delay="0"/>
                                          </p:stCondLst>
                                        </p:cTn>
                                        <p:tgtEl>
                                          <p:spTgt spid="6">
                                            <p:txEl>
                                              <p:pRg st="1" end="1"/>
                                            </p:txEl>
                                          </p:spTgt>
                                        </p:tgtEl>
                                        <p:attrNameLst>
                                          <p:attrName>style.visibility</p:attrName>
                                        </p:attrNameLst>
                                      </p:cBhvr>
                                      <p:to>
                                        <p:strVal val="visible"/>
                                      </p:to>
                                    </p:set>
                                    <p:animEffect transition="in" filter="fade">
                                      <p:cBhvr>
                                        <p:cTn id="219" dur="500"/>
                                        <p:tgtEl>
                                          <p:spTgt spid="6">
                                            <p:txEl>
                                              <p:pRg st="1" end="1"/>
                                            </p:txEl>
                                          </p:spTgt>
                                        </p:tgtEl>
                                      </p:cBhvr>
                                    </p:animEffect>
                                  </p:childTnLst>
                                </p:cTn>
                              </p:par>
                              <p:par>
                                <p:cTn id="220" presetID="10" presetClass="entr" presetSubtype="0" fill="hold" grpId="0" nodeType="withEffect">
                                  <p:stCondLst>
                                    <p:cond delay="0"/>
                                  </p:stCondLst>
                                  <p:childTnLst>
                                    <p:set>
                                      <p:cBhvr>
                                        <p:cTn id="221" dur="1" fill="hold">
                                          <p:stCondLst>
                                            <p:cond delay="0"/>
                                          </p:stCondLst>
                                        </p:cTn>
                                        <p:tgtEl>
                                          <p:spTgt spid="6">
                                            <p:txEl>
                                              <p:pRg st="2" end="2"/>
                                            </p:txEl>
                                          </p:spTgt>
                                        </p:tgtEl>
                                        <p:attrNameLst>
                                          <p:attrName>style.visibility</p:attrName>
                                        </p:attrNameLst>
                                      </p:cBhvr>
                                      <p:to>
                                        <p:strVal val="visible"/>
                                      </p:to>
                                    </p:set>
                                    <p:animEffect transition="in" filter="fade">
                                      <p:cBhvr>
                                        <p:cTn id="222" dur="500"/>
                                        <p:tgtEl>
                                          <p:spTgt spid="6">
                                            <p:txEl>
                                              <p:pRg st="2" end="2"/>
                                            </p:txEl>
                                          </p:spTgt>
                                        </p:tgtEl>
                                      </p:cBhvr>
                                    </p:animEffect>
                                  </p:childTnLst>
                                </p:cTn>
                              </p:par>
                              <p:par>
                                <p:cTn id="223" presetID="10" presetClass="entr" presetSubtype="0" fill="hold" grpId="0" nodeType="withEffect">
                                  <p:stCondLst>
                                    <p:cond delay="0"/>
                                  </p:stCondLst>
                                  <p:childTnLst>
                                    <p:set>
                                      <p:cBhvr>
                                        <p:cTn id="224" dur="1" fill="hold">
                                          <p:stCondLst>
                                            <p:cond delay="0"/>
                                          </p:stCondLst>
                                        </p:cTn>
                                        <p:tgtEl>
                                          <p:spTgt spid="6">
                                            <p:txEl>
                                              <p:pRg st="3" end="3"/>
                                            </p:txEl>
                                          </p:spTgt>
                                        </p:tgtEl>
                                        <p:attrNameLst>
                                          <p:attrName>style.visibility</p:attrName>
                                        </p:attrNameLst>
                                      </p:cBhvr>
                                      <p:to>
                                        <p:strVal val="visible"/>
                                      </p:to>
                                    </p:set>
                                    <p:animEffect transition="in" filter="fade">
                                      <p:cBhvr>
                                        <p:cTn id="225" dur="500"/>
                                        <p:tgtEl>
                                          <p:spTgt spid="6">
                                            <p:txEl>
                                              <p:pRg st="3" end="3"/>
                                            </p:txEl>
                                          </p:spTgt>
                                        </p:tgtEl>
                                      </p:cBhvr>
                                    </p:animEffect>
                                  </p:childTnLst>
                                </p:cTn>
                              </p:par>
                              <p:par>
                                <p:cTn id="226" presetID="10" presetClass="entr" presetSubtype="0" fill="hold" grpId="0" nodeType="withEffect">
                                  <p:stCondLst>
                                    <p:cond delay="0"/>
                                  </p:stCondLst>
                                  <p:childTnLst>
                                    <p:set>
                                      <p:cBhvr>
                                        <p:cTn id="227" dur="1" fill="hold">
                                          <p:stCondLst>
                                            <p:cond delay="0"/>
                                          </p:stCondLst>
                                        </p:cTn>
                                        <p:tgtEl>
                                          <p:spTgt spid="6">
                                            <p:txEl>
                                              <p:pRg st="4" end="4"/>
                                            </p:txEl>
                                          </p:spTgt>
                                        </p:tgtEl>
                                        <p:attrNameLst>
                                          <p:attrName>style.visibility</p:attrName>
                                        </p:attrNameLst>
                                      </p:cBhvr>
                                      <p:to>
                                        <p:strVal val="visible"/>
                                      </p:to>
                                    </p:set>
                                    <p:animEffect transition="in" filter="fade">
                                      <p:cBhvr>
                                        <p:cTn id="228" dur="500"/>
                                        <p:tgtEl>
                                          <p:spTgt spid="6">
                                            <p:txEl>
                                              <p:pRg st="4" end="4"/>
                                            </p:txEl>
                                          </p:spTgt>
                                        </p:tgtEl>
                                      </p:cBhvr>
                                    </p:animEffect>
                                  </p:childTnLst>
                                </p:cTn>
                              </p:par>
                            </p:childTnLst>
                          </p:cTn>
                        </p:par>
                      </p:childTnLst>
                    </p:cTn>
                  </p:par>
                  <p:par>
                    <p:cTn id="229" fill="hold">
                      <p:stCondLst>
                        <p:cond delay="indefinite"/>
                      </p:stCondLst>
                      <p:childTnLst>
                        <p:par>
                          <p:cTn id="230" fill="hold">
                            <p:stCondLst>
                              <p:cond delay="0"/>
                            </p:stCondLst>
                            <p:childTnLst>
                              <p:par>
                                <p:cTn id="231" presetID="6" presetClass="emph" presetSubtype="0" fill="hold" nodeType="clickEffect">
                                  <p:stCondLst>
                                    <p:cond delay="0"/>
                                  </p:stCondLst>
                                  <p:childTnLst>
                                    <p:animScale>
                                      <p:cBhvr>
                                        <p:cTn id="232" dur="2000" fill="hold"/>
                                        <p:tgtEl>
                                          <p:spTgt spid="6">
                                            <p:txEl>
                                              <p:pRg st="4" end="4"/>
                                            </p:txEl>
                                          </p:spTgt>
                                        </p:tgtEl>
                                      </p:cBhvr>
                                      <p:by x="150000" y="150000"/>
                                    </p:animScale>
                                  </p:childTnLst>
                                </p:cTn>
                              </p:par>
                              <p:par>
                                <p:cTn id="233" presetID="3" presetClass="emph" presetSubtype="2" fill="hold" grpId="1" nodeType="withEffect">
                                  <p:stCondLst>
                                    <p:cond delay="0"/>
                                  </p:stCondLst>
                                  <p:childTnLst>
                                    <p:animClr clrSpc="rgb" dir="cw">
                                      <p:cBhvr override="childStyle">
                                        <p:cTn id="234" dur="2000" fill="hold"/>
                                        <p:tgtEl>
                                          <p:spTgt spid="6">
                                            <p:txEl>
                                              <p:pRg st="4" end="4"/>
                                            </p:txEl>
                                          </p:spTgt>
                                        </p:tgtEl>
                                        <p:attrNameLst>
                                          <p:attrName>style.color</p:attrName>
                                        </p:attrNameLst>
                                      </p:cBhvr>
                                      <p:to>
                                        <a:srgbClr val="00B050"/>
                                      </p:to>
                                    </p:animClr>
                                  </p:childTnLst>
                                </p:cTn>
                              </p:par>
                              <p:par>
                                <p:cTn id="235" presetID="10" presetClass="exit" presetSubtype="0" fill="hold" grpId="1" nodeType="withEffect">
                                  <p:stCondLst>
                                    <p:cond delay="0"/>
                                  </p:stCondLst>
                                  <p:childTnLst>
                                    <p:animEffect transition="out" filter="fade">
                                      <p:cBhvr>
                                        <p:cTn id="236" dur="500"/>
                                        <p:tgtEl>
                                          <p:spTgt spid="14"/>
                                        </p:tgtEl>
                                      </p:cBhvr>
                                    </p:animEffect>
                                    <p:set>
                                      <p:cBhvr>
                                        <p:cTn id="237" dur="1" fill="hold">
                                          <p:stCondLst>
                                            <p:cond delay="499"/>
                                          </p:stCondLst>
                                        </p:cTn>
                                        <p:tgtEl>
                                          <p:spTgt spid="14"/>
                                        </p:tgtEl>
                                        <p:attrNameLst>
                                          <p:attrName>style.visibility</p:attrName>
                                        </p:attrNameLst>
                                      </p:cBhvr>
                                      <p:to>
                                        <p:strVal val="hidden"/>
                                      </p:to>
                                    </p:set>
                                  </p:childTnLst>
                                </p:cTn>
                              </p:par>
                            </p:childTnLst>
                          </p:cTn>
                        </p:par>
                        <p:par>
                          <p:cTn id="238" fill="hold">
                            <p:stCondLst>
                              <p:cond delay="2000"/>
                            </p:stCondLst>
                            <p:childTnLst>
                              <p:par>
                                <p:cTn id="239" presetID="53" presetClass="entr" presetSubtype="16" fill="hold" grpId="0" nodeType="afterEffect">
                                  <p:stCondLst>
                                    <p:cond delay="0"/>
                                  </p:stCondLst>
                                  <p:childTnLst>
                                    <p:set>
                                      <p:cBhvr>
                                        <p:cTn id="240" dur="1" fill="hold">
                                          <p:stCondLst>
                                            <p:cond delay="0"/>
                                          </p:stCondLst>
                                        </p:cTn>
                                        <p:tgtEl>
                                          <p:spTgt spid="10"/>
                                        </p:tgtEl>
                                        <p:attrNameLst>
                                          <p:attrName>style.visibility</p:attrName>
                                        </p:attrNameLst>
                                      </p:cBhvr>
                                      <p:to>
                                        <p:strVal val="visible"/>
                                      </p:to>
                                    </p:set>
                                    <p:anim calcmode="lin" valueType="num">
                                      <p:cBhvr>
                                        <p:cTn id="241" dur="2000" fill="hold"/>
                                        <p:tgtEl>
                                          <p:spTgt spid="10"/>
                                        </p:tgtEl>
                                        <p:attrNameLst>
                                          <p:attrName>ppt_w</p:attrName>
                                        </p:attrNameLst>
                                      </p:cBhvr>
                                      <p:tavLst>
                                        <p:tav tm="0">
                                          <p:val>
                                            <p:fltVal val="0"/>
                                          </p:val>
                                        </p:tav>
                                        <p:tav tm="100000">
                                          <p:val>
                                            <p:strVal val="#ppt_w"/>
                                          </p:val>
                                        </p:tav>
                                      </p:tavLst>
                                    </p:anim>
                                    <p:anim calcmode="lin" valueType="num">
                                      <p:cBhvr>
                                        <p:cTn id="242" dur="2000" fill="hold"/>
                                        <p:tgtEl>
                                          <p:spTgt spid="10"/>
                                        </p:tgtEl>
                                        <p:attrNameLst>
                                          <p:attrName>ppt_h</p:attrName>
                                        </p:attrNameLst>
                                      </p:cBhvr>
                                      <p:tavLst>
                                        <p:tav tm="0">
                                          <p:val>
                                            <p:fltVal val="0"/>
                                          </p:val>
                                        </p:tav>
                                        <p:tav tm="100000">
                                          <p:val>
                                            <p:strVal val="#ppt_h"/>
                                          </p:val>
                                        </p:tav>
                                      </p:tavLst>
                                    </p:anim>
                                    <p:animEffect transition="in" filter="fade">
                                      <p:cBhvr>
                                        <p:cTn id="24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3" grpId="1" uiExpand="1" build="p" animBg="1"/>
      <p:bldP spid="3" grpId="2" uiExpand="1" build="allAtOnce"/>
      <p:bldP spid="4" grpId="0" uiExpand="1" build="p" animBg="1"/>
      <p:bldP spid="4" grpId="1" uiExpand="1" build="p" animBg="1"/>
      <p:bldP spid="4" grpId="2" uiExpand="1" build="allAtOnce"/>
      <p:bldP spid="5" grpId="0" uiExpand="1" build="allAtOnce" animBg="1"/>
      <p:bldP spid="5" grpId="1" build="allAtOnce" animBg="1"/>
      <p:bldP spid="5" grpId="2" uiExpand="1" build="allAtOnce"/>
      <p:bldP spid="6" grpId="0" uiExpand="1" build="allAtOnce" animBg="1"/>
      <p:bldP spid="6" grpId="1" uiExpand="1" build="allAtOnce"/>
      <p:bldP spid="7" grpId="0" animBg="1"/>
      <p:bldP spid="7" grpId="1" animBg="1"/>
      <p:bldP spid="8" grpId="0" animBg="1"/>
      <p:bldP spid="8" grpId="1" animBg="1"/>
      <p:bldP spid="9" grpId="0" animBg="1"/>
      <p:bldP spid="9" grpId="1" uiExpand="1" animBg="1"/>
      <p:bldP spid="10" grpId="0" animBg="1"/>
      <p:bldP spid="11" grpId="0" uiExpand="1" animBg="1"/>
      <p:bldP spid="11" grpId="1" animBg="1"/>
      <p:bldP spid="12" grpId="0" uiExpand="1" animBg="1"/>
      <p:bldP spid="12" grpId="1" animBg="1"/>
      <p:bldP spid="13" grpId="0" uiExpand="1" animBg="1"/>
      <p:bldP spid="13" grpId="1" animBg="1"/>
      <p:bldP spid="14" grpId="0" uiExpand="1" animBg="1"/>
      <p:bldP spid="14"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Excel Screen Features</a:t>
            </a:r>
            <a:endParaRPr lang="en-CA" dirty="0"/>
          </a:p>
        </p:txBody>
      </p:sp>
      <p:graphicFrame>
        <p:nvGraphicFramePr>
          <p:cNvPr id="4" name="Content Placeholder 7" descr="Excel screen features"/>
          <p:cNvGraphicFramePr>
            <a:graphicFrameLocks noGrp="1"/>
          </p:cNvGraphicFramePr>
          <p:nvPr>
            <p:ph idx="1"/>
            <p:extLst>
              <p:ext uri="{D42A27DB-BD31-4B8C-83A1-F6EECF244321}">
                <p14:modId xmlns:p14="http://schemas.microsoft.com/office/powerpoint/2010/main" val="3368916104"/>
              </p:ext>
            </p:extLst>
          </p:nvPr>
        </p:nvGraphicFramePr>
        <p:xfrm>
          <a:off x="431540" y="1600200"/>
          <a:ext cx="8280920" cy="4237886"/>
        </p:xfrm>
        <a:graphic>
          <a:graphicData uri="http://schemas.openxmlformats.org/drawingml/2006/table">
            <a:tbl>
              <a:tblPr firstRow="1" bandRow="1">
                <a:effectLst>
                  <a:outerShdw blurRad="50800" dist="38100" dir="5400000" algn="t" rotWithShape="0">
                    <a:prstClr val="black">
                      <a:alpha val="40000"/>
                    </a:prstClr>
                  </a:outerShdw>
                </a:effectLst>
                <a:tableStyleId>{306799F8-075E-4A3A-A7F6-7FBC6576F1A4}</a:tableStyleId>
              </a:tblPr>
              <a:tblGrid>
                <a:gridCol w="2356048">
                  <a:extLst>
                    <a:ext uri="{9D8B030D-6E8A-4147-A177-3AD203B41FA5}">
                      <a16:colId xmlns:a16="http://schemas.microsoft.com/office/drawing/2014/main" val="20000"/>
                    </a:ext>
                  </a:extLst>
                </a:gridCol>
                <a:gridCol w="5924872">
                  <a:extLst>
                    <a:ext uri="{9D8B030D-6E8A-4147-A177-3AD203B41FA5}">
                      <a16:colId xmlns:a16="http://schemas.microsoft.com/office/drawing/2014/main" val="20001"/>
                    </a:ext>
                  </a:extLst>
                </a:gridCol>
              </a:tblGrid>
              <a:tr h="427886">
                <a:tc>
                  <a:txBody>
                    <a:bodyPr/>
                    <a:lstStyle/>
                    <a:p>
                      <a:r>
                        <a:rPr lang="en-CA" sz="2000" b="1" i="0" u="none" strike="noStrike" kern="1200" baseline="0" dirty="0" smtClean="0">
                          <a:solidFill>
                            <a:srgbClr val="003300"/>
                          </a:solidFill>
                          <a:latin typeface="Calibri" pitchFamily="34" charset="0"/>
                          <a:ea typeface="+mn-ea"/>
                          <a:cs typeface="Calibri" pitchFamily="34" charset="0"/>
                        </a:rPr>
                        <a:t>Feature</a:t>
                      </a:r>
                    </a:p>
                  </a:txBody>
                  <a:tcPr>
                    <a:cell3D prstMaterial="dkEdge">
                      <a:bevel w="25400" h="25400" prst="angle"/>
                      <a:lightRig rig="flood" dir="t"/>
                    </a:cell3D>
                  </a:tcPr>
                </a:tc>
                <a:tc>
                  <a:txBody>
                    <a:bodyPr/>
                    <a:lstStyle/>
                    <a:p>
                      <a:r>
                        <a:rPr lang="en-CA" sz="2000" dirty="0" smtClean="0">
                          <a:solidFill>
                            <a:srgbClr val="003300"/>
                          </a:solidFill>
                          <a:latin typeface="Calibri" pitchFamily="34" charset="0"/>
                          <a:cs typeface="Calibri" pitchFamily="34" charset="0"/>
                        </a:rPr>
                        <a:t>Description</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0"/>
                  </a:ext>
                </a:extLst>
              </a:tr>
              <a:tr h="0">
                <a:tc>
                  <a:txBody>
                    <a:bodyPr/>
                    <a:lstStyle/>
                    <a:p>
                      <a:r>
                        <a:rPr lang="en-CA" sz="2000" dirty="0" smtClean="0">
                          <a:solidFill>
                            <a:srgbClr val="003300"/>
                          </a:solidFill>
                          <a:latin typeface="Calibri" pitchFamily="34" charset="0"/>
                          <a:cs typeface="Calibri" pitchFamily="34" charset="0"/>
                        </a:rPr>
                        <a:t>active cell</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tc>
                  <a:txBody>
                    <a:bodyPr/>
                    <a:lstStyle/>
                    <a:p>
                      <a:r>
                        <a:rPr lang="en-CA" sz="2000" kern="1200" dirty="0" smtClean="0">
                          <a:solidFill>
                            <a:srgbClr val="003300"/>
                          </a:solidFill>
                          <a:latin typeface="Calibri" pitchFamily="34" charset="0"/>
                          <a:ea typeface="+mn-ea"/>
                          <a:cs typeface="Calibri" pitchFamily="34" charset="0"/>
                        </a:rPr>
                        <a:t>location in the worksheet that will display typed data or that will be affected by a command</a:t>
                      </a:r>
                      <a:endParaRPr lang="en-CA" sz="2000" kern="1200" dirty="0">
                        <a:solidFill>
                          <a:srgbClr val="003300"/>
                        </a:solidFill>
                        <a:latin typeface="Calibri" pitchFamily="34" charset="0"/>
                        <a:ea typeface="+mn-ea"/>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1"/>
                  </a:ext>
                </a:extLst>
              </a:tr>
              <a:tr h="0">
                <a:tc>
                  <a:txBody>
                    <a:bodyPr/>
                    <a:lstStyle/>
                    <a:p>
                      <a:r>
                        <a:rPr lang="en-CA" sz="2000" dirty="0" smtClean="0">
                          <a:solidFill>
                            <a:srgbClr val="003300"/>
                          </a:solidFill>
                          <a:latin typeface="Calibri" pitchFamily="34" charset="0"/>
                          <a:cs typeface="Calibri" pitchFamily="34" charset="0"/>
                        </a:rPr>
                        <a:t>cell pointer</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tc>
                  <a:txBody>
                    <a:bodyPr/>
                    <a:lstStyle/>
                    <a:p>
                      <a:r>
                        <a:rPr lang="en-CA" sz="2000" kern="1200" dirty="0" smtClean="0">
                          <a:solidFill>
                            <a:srgbClr val="003300"/>
                          </a:solidFill>
                          <a:latin typeface="Calibri" pitchFamily="34" charset="0"/>
                          <a:ea typeface="+mn-ea"/>
                          <a:cs typeface="Calibri" pitchFamily="34" charset="0"/>
                        </a:rPr>
                        <a:t>select cells when you see this icon by clicking or dragging the mouse</a:t>
                      </a:r>
                      <a:endParaRPr lang="en-CA" sz="2000" kern="1200" dirty="0">
                        <a:solidFill>
                          <a:srgbClr val="003300"/>
                        </a:solidFill>
                        <a:latin typeface="Calibri" pitchFamily="34" charset="0"/>
                        <a:ea typeface="+mn-ea"/>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2"/>
                  </a:ext>
                </a:extLst>
              </a:tr>
              <a:tr h="0">
                <a:tc>
                  <a:txBody>
                    <a:bodyPr/>
                    <a:lstStyle/>
                    <a:p>
                      <a:r>
                        <a:rPr lang="en-CA" sz="2000" dirty="0" smtClean="0">
                          <a:solidFill>
                            <a:srgbClr val="003300"/>
                          </a:solidFill>
                          <a:latin typeface="Calibri" pitchFamily="34" charset="0"/>
                          <a:cs typeface="Calibri" pitchFamily="34" charset="0"/>
                        </a:rPr>
                        <a:t>Collapse the Ribbon button</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2000" kern="1200" dirty="0" smtClean="0">
                          <a:solidFill>
                            <a:srgbClr val="003300"/>
                          </a:solidFill>
                          <a:latin typeface="Calibri" pitchFamily="34" charset="0"/>
                          <a:ea typeface="+mn-ea"/>
                          <a:cs typeface="Calibri" pitchFamily="34" charset="0"/>
                        </a:rPr>
                        <a:t>click to remove the ribbon; double-click a</a:t>
                      </a:r>
                      <a:r>
                        <a:rPr lang="en-CA" sz="2000" kern="1200" baseline="0" dirty="0" smtClean="0">
                          <a:solidFill>
                            <a:srgbClr val="003300"/>
                          </a:solidFill>
                          <a:latin typeface="Calibri" pitchFamily="34" charset="0"/>
                          <a:ea typeface="+mn-ea"/>
                          <a:cs typeface="Calibri" pitchFamily="34" charset="0"/>
                        </a:rPr>
                        <a:t> tab to redisplay the ribbon</a:t>
                      </a:r>
                      <a:endParaRPr lang="en-CA" sz="2000" kern="1200" dirty="0" smtClean="0">
                        <a:solidFill>
                          <a:srgbClr val="003300"/>
                        </a:solidFill>
                        <a:latin typeface="Calibri" pitchFamily="34" charset="0"/>
                        <a:ea typeface="+mn-ea"/>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3"/>
                  </a:ext>
                </a:extLst>
              </a:tr>
              <a:tr h="0">
                <a:tc>
                  <a:txBody>
                    <a:bodyPr/>
                    <a:lstStyle/>
                    <a:p>
                      <a:r>
                        <a:rPr lang="en-CA" sz="2000" dirty="0" smtClean="0">
                          <a:solidFill>
                            <a:srgbClr val="003300"/>
                          </a:solidFill>
                          <a:latin typeface="Calibri" pitchFamily="34" charset="0"/>
                          <a:cs typeface="Calibri" pitchFamily="34" charset="0"/>
                        </a:rPr>
                        <a:t>dialog box or task pane launcher</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tc>
                  <a:txBody>
                    <a:bodyPr/>
                    <a:lstStyle/>
                    <a:p>
                      <a:r>
                        <a:rPr lang="en-CA" sz="2000" kern="1200" dirty="0" smtClean="0">
                          <a:solidFill>
                            <a:srgbClr val="003300"/>
                          </a:solidFill>
                          <a:latin typeface="Calibri" pitchFamily="34" charset="0"/>
                          <a:ea typeface="+mn-ea"/>
                          <a:cs typeface="Calibri" pitchFamily="34" charset="0"/>
                        </a:rPr>
                        <a:t>click the downward-pointing diagonal arrow at the bottom right in a group to open a dialog box or task pane with more options for that group</a:t>
                      </a:r>
                      <a:endParaRPr lang="en-CA" sz="2000" kern="1200" dirty="0">
                        <a:solidFill>
                          <a:srgbClr val="003300"/>
                        </a:solidFill>
                        <a:latin typeface="Calibri" pitchFamily="34" charset="0"/>
                        <a:ea typeface="+mn-ea"/>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4"/>
                  </a:ext>
                </a:extLst>
              </a:tr>
              <a:tr h="0">
                <a:tc>
                  <a:txBody>
                    <a:bodyPr/>
                    <a:lstStyle/>
                    <a:p>
                      <a:r>
                        <a:rPr lang="en-CA" sz="2000" dirty="0" smtClean="0">
                          <a:solidFill>
                            <a:srgbClr val="003300"/>
                          </a:solidFill>
                          <a:latin typeface="Calibri" pitchFamily="34" charset="0"/>
                          <a:cs typeface="Calibri" pitchFamily="34" charset="0"/>
                        </a:rPr>
                        <a:t>File tab</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tc>
                  <a:txBody>
                    <a:bodyPr/>
                    <a:lstStyle/>
                    <a:p>
                      <a:r>
                        <a:rPr lang="en-CA" sz="2000" kern="1200" dirty="0" smtClean="0">
                          <a:solidFill>
                            <a:srgbClr val="003300"/>
                          </a:solidFill>
                          <a:latin typeface="Calibri" pitchFamily="34" charset="0"/>
                          <a:ea typeface="+mn-ea"/>
                          <a:cs typeface="Calibri" pitchFamily="34" charset="0"/>
                        </a:rPr>
                        <a:t>displays the backstage area that contains options</a:t>
                      </a:r>
                      <a:r>
                        <a:rPr lang="en-CA" sz="2000" kern="1200" baseline="0" dirty="0" smtClean="0">
                          <a:solidFill>
                            <a:srgbClr val="003300"/>
                          </a:solidFill>
                          <a:latin typeface="Calibri" pitchFamily="34" charset="0"/>
                          <a:ea typeface="+mn-ea"/>
                          <a:cs typeface="Calibri" pitchFamily="34" charset="0"/>
                        </a:rPr>
                        <a:t> for working with and managing files</a:t>
                      </a:r>
                      <a:endParaRPr lang="en-CA" sz="2000" kern="1200" dirty="0">
                        <a:solidFill>
                          <a:srgbClr val="003300"/>
                        </a:solidFill>
                        <a:latin typeface="Calibri" pitchFamily="34" charset="0"/>
                        <a:ea typeface="+mn-ea"/>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259957967"/>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Excel Screen Features…continued</a:t>
            </a:r>
            <a:endParaRPr lang="en-CA" dirty="0"/>
          </a:p>
        </p:txBody>
      </p:sp>
      <p:graphicFrame>
        <p:nvGraphicFramePr>
          <p:cNvPr id="4" name="Content Placeholder 7" descr="Excel screen features"/>
          <p:cNvGraphicFramePr>
            <a:graphicFrameLocks noGrp="1"/>
          </p:cNvGraphicFramePr>
          <p:nvPr>
            <p:ph idx="1"/>
            <p:extLst>
              <p:ext uri="{D42A27DB-BD31-4B8C-83A1-F6EECF244321}">
                <p14:modId xmlns:p14="http://schemas.microsoft.com/office/powerpoint/2010/main" val="2723058687"/>
              </p:ext>
            </p:extLst>
          </p:nvPr>
        </p:nvGraphicFramePr>
        <p:xfrm>
          <a:off x="431540" y="1828800"/>
          <a:ext cx="8280920" cy="3628286"/>
        </p:xfrm>
        <a:graphic>
          <a:graphicData uri="http://schemas.openxmlformats.org/drawingml/2006/table">
            <a:tbl>
              <a:tblPr firstRow="1" bandRow="1">
                <a:effectLst>
                  <a:outerShdw blurRad="50800" dist="38100" dir="5400000" algn="t" rotWithShape="0">
                    <a:prstClr val="black">
                      <a:alpha val="40000"/>
                    </a:prstClr>
                  </a:outerShdw>
                </a:effectLst>
                <a:tableStyleId>{306799F8-075E-4A3A-A7F6-7FBC6576F1A4}</a:tableStyleId>
              </a:tblPr>
              <a:tblGrid>
                <a:gridCol w="2356048">
                  <a:extLst>
                    <a:ext uri="{9D8B030D-6E8A-4147-A177-3AD203B41FA5}">
                      <a16:colId xmlns:a16="http://schemas.microsoft.com/office/drawing/2014/main" val="20000"/>
                    </a:ext>
                  </a:extLst>
                </a:gridCol>
                <a:gridCol w="5924872">
                  <a:extLst>
                    <a:ext uri="{9D8B030D-6E8A-4147-A177-3AD203B41FA5}">
                      <a16:colId xmlns:a16="http://schemas.microsoft.com/office/drawing/2014/main" val="20001"/>
                    </a:ext>
                  </a:extLst>
                </a:gridCol>
              </a:tblGrid>
              <a:tr h="427886">
                <a:tc>
                  <a:txBody>
                    <a:bodyPr/>
                    <a:lstStyle/>
                    <a:p>
                      <a:r>
                        <a:rPr lang="en-CA" sz="2000" b="1" i="0" u="none" strike="noStrike" kern="1200" baseline="0" dirty="0" smtClean="0">
                          <a:solidFill>
                            <a:srgbClr val="003300"/>
                          </a:solidFill>
                          <a:latin typeface="Calibri" pitchFamily="34" charset="0"/>
                          <a:ea typeface="+mn-ea"/>
                          <a:cs typeface="Calibri" pitchFamily="34" charset="0"/>
                        </a:rPr>
                        <a:t>Feature</a:t>
                      </a:r>
                    </a:p>
                  </a:txBody>
                  <a:tcPr>
                    <a:cell3D prstMaterial="dkEdge">
                      <a:bevel w="25400" h="25400" prst="angle"/>
                      <a:lightRig rig="flood" dir="t"/>
                    </a:cell3D>
                  </a:tcPr>
                </a:tc>
                <a:tc>
                  <a:txBody>
                    <a:bodyPr/>
                    <a:lstStyle/>
                    <a:p>
                      <a:r>
                        <a:rPr lang="en-CA" sz="2000" dirty="0" smtClean="0">
                          <a:solidFill>
                            <a:srgbClr val="003300"/>
                          </a:solidFill>
                          <a:latin typeface="Calibri" pitchFamily="34" charset="0"/>
                          <a:cs typeface="Calibri" pitchFamily="34" charset="0"/>
                        </a:rPr>
                        <a:t>Description</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0"/>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2000" dirty="0" smtClean="0">
                          <a:solidFill>
                            <a:srgbClr val="003300"/>
                          </a:solidFill>
                          <a:latin typeface="Calibri" pitchFamily="34" charset="0"/>
                          <a:cs typeface="Calibri" pitchFamily="34" charset="0"/>
                        </a:rPr>
                        <a:t>Formula</a:t>
                      </a:r>
                      <a:r>
                        <a:rPr lang="en-CA" sz="2000" baseline="0" dirty="0" smtClean="0">
                          <a:solidFill>
                            <a:srgbClr val="003300"/>
                          </a:solidFill>
                          <a:latin typeface="Calibri" pitchFamily="34" charset="0"/>
                          <a:cs typeface="Calibri" pitchFamily="34" charset="0"/>
                        </a:rPr>
                        <a:t> bar</a:t>
                      </a:r>
                      <a:endParaRPr lang="en-CA" sz="2000" dirty="0" smtClean="0">
                        <a:solidFill>
                          <a:srgbClr val="003300"/>
                        </a:solidFill>
                        <a:latin typeface="Calibri" pitchFamily="34" charset="0"/>
                        <a:cs typeface="Calibri" pitchFamily="34" charset="0"/>
                      </a:endParaRPr>
                    </a:p>
                  </a:txBody>
                  <a:tcPr>
                    <a:cell3D prstMaterial="dkEdge">
                      <a:bevel w="25400" h="25400" prst="angle"/>
                      <a:lightRig rig="flood" dir="t"/>
                    </a:cell3D>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2000" kern="1200" dirty="0" smtClean="0">
                          <a:solidFill>
                            <a:srgbClr val="003300"/>
                          </a:solidFill>
                          <a:latin typeface="Calibri" pitchFamily="34" charset="0"/>
                          <a:ea typeface="+mn-ea"/>
                          <a:cs typeface="Calibri" pitchFamily="34" charset="0"/>
                        </a:rPr>
                        <a:t>displays the contents stored in the active cell</a:t>
                      </a:r>
                    </a:p>
                  </a:txBody>
                  <a:tcPr>
                    <a:cell3D prstMaterial="dkEdge">
                      <a:bevel w="25400" h="25400" prst="angle"/>
                      <a:lightRig rig="flood" dir="t"/>
                    </a:cell3D>
                  </a:tcPr>
                </a:tc>
                <a:extLst>
                  <a:ext uri="{0D108BD9-81ED-4DB2-BD59-A6C34878D82A}">
                    <a16:rowId xmlns:a16="http://schemas.microsoft.com/office/drawing/2014/main" val="10001"/>
                  </a:ext>
                </a:extLst>
              </a:tr>
              <a:tr h="0">
                <a:tc>
                  <a:txBody>
                    <a:bodyPr/>
                    <a:lstStyle/>
                    <a:p>
                      <a:r>
                        <a:rPr lang="en-CA" sz="2000" i="0" dirty="0" smtClean="0">
                          <a:solidFill>
                            <a:srgbClr val="003300"/>
                          </a:solidFill>
                          <a:latin typeface="Calibri" pitchFamily="34" charset="0"/>
                          <a:cs typeface="Calibri" pitchFamily="34" charset="0"/>
                        </a:rPr>
                        <a:t>Name</a:t>
                      </a:r>
                      <a:r>
                        <a:rPr lang="en-CA" sz="2000" dirty="0" smtClean="0">
                          <a:solidFill>
                            <a:srgbClr val="003300"/>
                          </a:solidFill>
                          <a:latin typeface="Calibri" pitchFamily="34" charset="0"/>
                          <a:cs typeface="Calibri" pitchFamily="34" charset="0"/>
                        </a:rPr>
                        <a:t> box</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tc>
                  <a:txBody>
                    <a:bodyPr/>
                    <a:lstStyle/>
                    <a:p>
                      <a:r>
                        <a:rPr lang="en-CA" sz="2000" kern="1200" dirty="0" smtClean="0">
                          <a:solidFill>
                            <a:srgbClr val="003300"/>
                          </a:solidFill>
                          <a:latin typeface="Calibri" pitchFamily="34" charset="0"/>
                          <a:ea typeface="+mn-ea"/>
                          <a:cs typeface="Calibri" pitchFamily="34" charset="0"/>
                        </a:rPr>
                        <a:t>displays the active cell address or name assigned to active cell</a:t>
                      </a:r>
                      <a:endParaRPr lang="en-CA" sz="2000" kern="1200" dirty="0">
                        <a:solidFill>
                          <a:srgbClr val="003300"/>
                        </a:solidFill>
                        <a:latin typeface="Calibri" pitchFamily="34" charset="0"/>
                        <a:ea typeface="+mn-ea"/>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2"/>
                  </a:ext>
                </a:extLst>
              </a:tr>
              <a:tr h="0">
                <a:tc>
                  <a:txBody>
                    <a:bodyPr/>
                    <a:lstStyle/>
                    <a:p>
                      <a:r>
                        <a:rPr lang="en-CA" sz="2000" dirty="0" smtClean="0">
                          <a:solidFill>
                            <a:srgbClr val="003300"/>
                          </a:solidFill>
                          <a:latin typeface="Calibri" pitchFamily="34" charset="0"/>
                          <a:cs typeface="Calibri" pitchFamily="34" charset="0"/>
                        </a:rPr>
                        <a:t>New sheet button</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tc>
                  <a:txBody>
                    <a:bodyPr/>
                    <a:lstStyle/>
                    <a:p>
                      <a:r>
                        <a:rPr lang="en-CA" sz="2000" kern="1200" dirty="0" smtClean="0">
                          <a:solidFill>
                            <a:srgbClr val="003300"/>
                          </a:solidFill>
                          <a:latin typeface="Calibri" pitchFamily="34" charset="0"/>
                          <a:ea typeface="+mn-ea"/>
                          <a:cs typeface="Calibri" pitchFamily="34" charset="0"/>
                        </a:rPr>
                        <a:t>click the button to insert a new worksheet in the workbook</a:t>
                      </a:r>
                      <a:endParaRPr lang="en-CA" sz="2000" kern="1200" dirty="0">
                        <a:solidFill>
                          <a:srgbClr val="003300"/>
                        </a:solidFill>
                        <a:latin typeface="Calibri" pitchFamily="34" charset="0"/>
                        <a:ea typeface="+mn-ea"/>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3"/>
                  </a:ext>
                </a:extLst>
              </a:tr>
              <a:tr h="0">
                <a:tc>
                  <a:txBody>
                    <a:bodyPr/>
                    <a:lstStyle/>
                    <a:p>
                      <a:r>
                        <a:rPr lang="en-CA" sz="2000" dirty="0" smtClean="0">
                          <a:solidFill>
                            <a:srgbClr val="003300"/>
                          </a:solidFill>
                          <a:latin typeface="Calibri" pitchFamily="34" charset="0"/>
                          <a:cs typeface="Calibri" pitchFamily="34" charset="0"/>
                        </a:rPr>
                        <a:t>Quick Access Toolbar</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tc>
                  <a:txBody>
                    <a:bodyPr/>
                    <a:lstStyle/>
                    <a:p>
                      <a:r>
                        <a:rPr lang="en-CA" sz="2000" kern="1200" dirty="0" smtClean="0">
                          <a:solidFill>
                            <a:srgbClr val="003300"/>
                          </a:solidFill>
                          <a:latin typeface="Calibri" pitchFamily="34" charset="0"/>
                          <a:ea typeface="+mn-ea"/>
                          <a:cs typeface="Calibri" pitchFamily="34" charset="0"/>
                        </a:rPr>
                        <a:t>contains buttons for commonly used commands that can be executed with a single mouse click</a:t>
                      </a:r>
                      <a:endParaRPr lang="en-CA" sz="2000" kern="1200" dirty="0">
                        <a:solidFill>
                          <a:srgbClr val="003300"/>
                        </a:solidFill>
                        <a:latin typeface="Calibri" pitchFamily="34" charset="0"/>
                        <a:ea typeface="+mn-ea"/>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4"/>
                  </a:ext>
                </a:extLst>
              </a:tr>
              <a:tr h="0">
                <a:tc>
                  <a:txBody>
                    <a:bodyPr/>
                    <a:lstStyle/>
                    <a:p>
                      <a:r>
                        <a:rPr lang="en-CA" sz="2000" dirty="0" smtClean="0">
                          <a:solidFill>
                            <a:srgbClr val="003300"/>
                          </a:solidFill>
                          <a:latin typeface="Calibri" pitchFamily="34" charset="0"/>
                          <a:cs typeface="Calibri" pitchFamily="34" charset="0"/>
                        </a:rPr>
                        <a:t>ribbon</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tc>
                  <a:txBody>
                    <a:bodyPr/>
                    <a:lstStyle/>
                    <a:p>
                      <a:r>
                        <a:rPr lang="en-CA" sz="2000" kern="1200" dirty="0" smtClean="0">
                          <a:solidFill>
                            <a:srgbClr val="003300"/>
                          </a:solidFill>
                          <a:latin typeface="Calibri" pitchFamily="34" charset="0"/>
                          <a:ea typeface="+mn-ea"/>
                          <a:cs typeface="Calibri" pitchFamily="34" charset="0"/>
                        </a:rPr>
                        <a:t>area containing</a:t>
                      </a:r>
                      <a:r>
                        <a:rPr lang="en-CA" sz="2000" kern="1200" baseline="0" dirty="0" smtClean="0">
                          <a:solidFill>
                            <a:srgbClr val="003300"/>
                          </a:solidFill>
                          <a:latin typeface="Calibri" pitchFamily="34" charset="0"/>
                          <a:ea typeface="+mn-ea"/>
                          <a:cs typeface="Calibri" pitchFamily="34" charset="0"/>
                        </a:rPr>
                        <a:t> the tabs with commands and buttons divided into groups</a:t>
                      </a:r>
                      <a:endParaRPr lang="en-CA" sz="2000" kern="1200" dirty="0">
                        <a:solidFill>
                          <a:srgbClr val="003300"/>
                        </a:solidFill>
                        <a:latin typeface="Calibri" pitchFamily="34" charset="0"/>
                        <a:ea typeface="+mn-ea"/>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07626611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Excel Screen Features…continued</a:t>
            </a:r>
            <a:endParaRPr lang="en-CA" dirty="0"/>
          </a:p>
        </p:txBody>
      </p:sp>
      <p:graphicFrame>
        <p:nvGraphicFramePr>
          <p:cNvPr id="4" name="Content Placeholder 7" descr="Excel screen features"/>
          <p:cNvGraphicFramePr>
            <a:graphicFrameLocks noGrp="1"/>
          </p:cNvGraphicFramePr>
          <p:nvPr>
            <p:ph idx="1"/>
            <p:extLst>
              <p:ext uri="{D42A27DB-BD31-4B8C-83A1-F6EECF244321}">
                <p14:modId xmlns:p14="http://schemas.microsoft.com/office/powerpoint/2010/main" val="2957389406"/>
              </p:ext>
            </p:extLst>
          </p:nvPr>
        </p:nvGraphicFramePr>
        <p:xfrm>
          <a:off x="431540" y="1905000"/>
          <a:ext cx="8280920" cy="3414926"/>
        </p:xfrm>
        <a:graphic>
          <a:graphicData uri="http://schemas.openxmlformats.org/drawingml/2006/table">
            <a:tbl>
              <a:tblPr firstRow="1" bandRow="1">
                <a:effectLst>
                  <a:outerShdw blurRad="50800" dist="38100" dir="5400000" algn="t" rotWithShape="0">
                    <a:prstClr val="black">
                      <a:alpha val="40000"/>
                    </a:prstClr>
                  </a:outerShdw>
                </a:effectLst>
                <a:tableStyleId>{306799F8-075E-4A3A-A7F6-7FBC6576F1A4}</a:tableStyleId>
              </a:tblPr>
              <a:tblGrid>
                <a:gridCol w="2356048">
                  <a:extLst>
                    <a:ext uri="{9D8B030D-6E8A-4147-A177-3AD203B41FA5}">
                      <a16:colId xmlns:a16="http://schemas.microsoft.com/office/drawing/2014/main" val="20000"/>
                    </a:ext>
                  </a:extLst>
                </a:gridCol>
                <a:gridCol w="5924872">
                  <a:extLst>
                    <a:ext uri="{9D8B030D-6E8A-4147-A177-3AD203B41FA5}">
                      <a16:colId xmlns:a16="http://schemas.microsoft.com/office/drawing/2014/main" val="20001"/>
                    </a:ext>
                  </a:extLst>
                </a:gridCol>
              </a:tblGrid>
              <a:tr h="427886">
                <a:tc>
                  <a:txBody>
                    <a:bodyPr/>
                    <a:lstStyle/>
                    <a:p>
                      <a:r>
                        <a:rPr lang="en-CA" sz="2000" b="1" i="0" u="none" strike="noStrike" kern="1200" baseline="0" dirty="0" smtClean="0">
                          <a:solidFill>
                            <a:srgbClr val="003300"/>
                          </a:solidFill>
                          <a:latin typeface="Calibri" pitchFamily="34" charset="0"/>
                          <a:ea typeface="+mn-ea"/>
                          <a:cs typeface="Calibri" pitchFamily="34" charset="0"/>
                        </a:rPr>
                        <a:t>Feature</a:t>
                      </a:r>
                    </a:p>
                  </a:txBody>
                  <a:tcPr>
                    <a:cell3D prstMaterial="dkEdge">
                      <a:bevel w="25400" h="25400" prst="angle"/>
                      <a:lightRig rig="flood" dir="t"/>
                    </a:cell3D>
                  </a:tcPr>
                </a:tc>
                <a:tc>
                  <a:txBody>
                    <a:bodyPr/>
                    <a:lstStyle/>
                    <a:p>
                      <a:r>
                        <a:rPr lang="en-CA" sz="2000" dirty="0" smtClean="0">
                          <a:solidFill>
                            <a:srgbClr val="003300"/>
                          </a:solidFill>
                          <a:latin typeface="Calibri" pitchFamily="34" charset="0"/>
                          <a:cs typeface="Calibri" pitchFamily="34" charset="0"/>
                        </a:rPr>
                        <a:t>Description</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0"/>
                  </a:ext>
                </a:extLst>
              </a:tr>
              <a:tr h="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2000" dirty="0" smtClean="0">
                          <a:solidFill>
                            <a:srgbClr val="003300"/>
                          </a:solidFill>
                          <a:latin typeface="Calibri" pitchFamily="34" charset="0"/>
                          <a:cs typeface="Calibri" pitchFamily="34" charset="0"/>
                        </a:rPr>
                        <a:t>sheet tab</a:t>
                      </a:r>
                    </a:p>
                  </a:txBody>
                  <a:tcPr>
                    <a:cell3D prstMaterial="dkEdge">
                      <a:bevel w="25400" h="25400" prst="angle"/>
                      <a:lightRig rig="flood" dir="t"/>
                    </a:cell3D>
                  </a:tcPr>
                </a:tc>
                <a:tc>
                  <a:txBody>
                    <a:bodyPr/>
                    <a:lstStyle/>
                    <a:p>
                      <a:r>
                        <a:rPr lang="en-CA" sz="2000" kern="1200" dirty="0" smtClean="0">
                          <a:solidFill>
                            <a:srgbClr val="003300"/>
                          </a:solidFill>
                          <a:latin typeface="Calibri" pitchFamily="34" charset="0"/>
                          <a:ea typeface="+mn-ea"/>
                          <a:cs typeface="Calibri" pitchFamily="34" charset="0"/>
                        </a:rPr>
                        <a:t>identifies the worksheets in the workbook</a:t>
                      </a:r>
                      <a:endParaRPr lang="en-CA" sz="2000" kern="1200" dirty="0">
                        <a:solidFill>
                          <a:srgbClr val="003300"/>
                        </a:solidFill>
                        <a:latin typeface="Calibri" pitchFamily="34" charset="0"/>
                        <a:ea typeface="+mn-ea"/>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1"/>
                  </a:ext>
                </a:extLst>
              </a:tr>
              <a:tr h="0">
                <a:tc>
                  <a:txBody>
                    <a:bodyPr/>
                    <a:lstStyle/>
                    <a:p>
                      <a:r>
                        <a:rPr lang="en-CA" sz="2000" dirty="0" smtClean="0">
                          <a:solidFill>
                            <a:srgbClr val="003300"/>
                          </a:solidFill>
                          <a:latin typeface="Calibri" pitchFamily="34" charset="0"/>
                          <a:cs typeface="Calibri" pitchFamily="34" charset="0"/>
                        </a:rPr>
                        <a:t>Status bar</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tc>
                  <a:txBody>
                    <a:bodyPr/>
                    <a:lstStyle/>
                    <a:p>
                      <a:r>
                        <a:rPr lang="en-CA" sz="2000" kern="1200" dirty="0" smtClean="0">
                          <a:solidFill>
                            <a:srgbClr val="003300"/>
                          </a:solidFill>
                          <a:latin typeface="Calibri" pitchFamily="34" charset="0"/>
                          <a:ea typeface="+mn-ea"/>
                          <a:cs typeface="Calibri" pitchFamily="34" charset="0"/>
                        </a:rPr>
                        <a:t>displays current mode, action messages, view buttons, and Zoom slider bar</a:t>
                      </a:r>
                      <a:endParaRPr lang="en-CA" sz="2000" kern="1200" dirty="0">
                        <a:solidFill>
                          <a:srgbClr val="003300"/>
                        </a:solidFill>
                        <a:latin typeface="Calibri" pitchFamily="34" charset="0"/>
                        <a:ea typeface="+mn-ea"/>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2"/>
                  </a:ext>
                </a:extLst>
              </a:tr>
              <a:tr h="0">
                <a:tc>
                  <a:txBody>
                    <a:bodyPr/>
                    <a:lstStyle/>
                    <a:p>
                      <a:r>
                        <a:rPr lang="en-CA" sz="2000" dirty="0" smtClean="0">
                          <a:solidFill>
                            <a:srgbClr val="003300"/>
                          </a:solidFill>
                          <a:latin typeface="Calibri" pitchFamily="34" charset="0"/>
                          <a:cs typeface="Calibri" pitchFamily="34" charset="0"/>
                        </a:rPr>
                        <a:t>tabs</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tc>
                  <a:txBody>
                    <a:bodyPr/>
                    <a:lstStyle/>
                    <a:p>
                      <a:r>
                        <a:rPr lang="en-CA" sz="2000" kern="1200" dirty="0" smtClean="0">
                          <a:solidFill>
                            <a:srgbClr val="003300"/>
                          </a:solidFill>
                          <a:latin typeface="Calibri" pitchFamily="34" charset="0"/>
                          <a:ea typeface="+mn-ea"/>
                          <a:cs typeface="Calibri" pitchFamily="34" charset="0"/>
                        </a:rPr>
                        <a:t>contains commands and</a:t>
                      </a:r>
                      <a:r>
                        <a:rPr lang="en-CA" sz="2000" kern="1200" baseline="0" dirty="0" smtClean="0">
                          <a:solidFill>
                            <a:srgbClr val="003300"/>
                          </a:solidFill>
                          <a:latin typeface="Calibri" pitchFamily="34" charset="0"/>
                          <a:ea typeface="+mn-ea"/>
                          <a:cs typeface="Calibri" pitchFamily="34" charset="0"/>
                        </a:rPr>
                        <a:t> buttons organized into groups</a:t>
                      </a:r>
                      <a:endParaRPr lang="en-CA" sz="2000" kern="1200" dirty="0">
                        <a:solidFill>
                          <a:srgbClr val="003300"/>
                        </a:solidFill>
                        <a:latin typeface="Calibri" pitchFamily="34" charset="0"/>
                        <a:ea typeface="+mn-ea"/>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3"/>
                  </a:ext>
                </a:extLst>
              </a:tr>
              <a:tr h="0">
                <a:tc>
                  <a:txBody>
                    <a:bodyPr/>
                    <a:lstStyle/>
                    <a:p>
                      <a:r>
                        <a:rPr lang="en-CA" sz="2000" dirty="0" smtClean="0">
                          <a:solidFill>
                            <a:srgbClr val="003300"/>
                          </a:solidFill>
                          <a:latin typeface="Calibri" pitchFamily="34" charset="0"/>
                          <a:cs typeface="Calibri" pitchFamily="34" charset="0"/>
                        </a:rPr>
                        <a:t>Title bar</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tc>
                  <a:txBody>
                    <a:bodyPr/>
                    <a:lstStyle/>
                    <a:p>
                      <a:r>
                        <a:rPr lang="en-CA" sz="2000" kern="1200" dirty="0" smtClean="0">
                          <a:solidFill>
                            <a:srgbClr val="003300"/>
                          </a:solidFill>
                          <a:latin typeface="Calibri" pitchFamily="34" charset="0"/>
                          <a:ea typeface="+mn-ea"/>
                          <a:cs typeface="Calibri" pitchFamily="34" charset="0"/>
                        </a:rPr>
                        <a:t>displays workbook name followed by Microsoft Excel</a:t>
                      </a:r>
                      <a:endParaRPr lang="en-CA" sz="2000" kern="1200" dirty="0">
                        <a:solidFill>
                          <a:srgbClr val="003300"/>
                        </a:solidFill>
                        <a:latin typeface="Calibri" pitchFamily="34" charset="0"/>
                        <a:ea typeface="+mn-ea"/>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4"/>
                  </a:ext>
                </a:extLst>
              </a:tr>
              <a:tr h="0">
                <a:tc>
                  <a:txBody>
                    <a:bodyPr/>
                    <a:lstStyle/>
                    <a:p>
                      <a:r>
                        <a:rPr lang="en-CA" sz="2000" dirty="0" smtClean="0">
                          <a:solidFill>
                            <a:srgbClr val="003300"/>
                          </a:solidFill>
                          <a:latin typeface="Calibri" pitchFamily="34" charset="0"/>
                          <a:cs typeface="Calibri" pitchFamily="34" charset="0"/>
                        </a:rPr>
                        <a:t>vertical and horizontal scroll</a:t>
                      </a:r>
                      <a:r>
                        <a:rPr lang="en-CA" sz="2000" baseline="0" dirty="0" smtClean="0">
                          <a:solidFill>
                            <a:srgbClr val="003300"/>
                          </a:solidFill>
                          <a:latin typeface="Calibri" pitchFamily="34" charset="0"/>
                          <a:cs typeface="Calibri" pitchFamily="34" charset="0"/>
                        </a:rPr>
                        <a:t> bars</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tc>
                  <a:txBody>
                    <a:bodyPr/>
                    <a:lstStyle/>
                    <a:p>
                      <a:r>
                        <a:rPr lang="en-CA" sz="2000" kern="1200" dirty="0" smtClean="0">
                          <a:solidFill>
                            <a:srgbClr val="003300"/>
                          </a:solidFill>
                          <a:latin typeface="Calibri" pitchFamily="34" charset="0"/>
                          <a:ea typeface="+mn-ea"/>
                          <a:cs typeface="Calibri" pitchFamily="34" charset="0"/>
                        </a:rPr>
                        <a:t>used to view various parts of the worksheet beyond the current screen</a:t>
                      </a:r>
                      <a:endParaRPr lang="en-CA" sz="2000" kern="1200" dirty="0">
                        <a:solidFill>
                          <a:srgbClr val="003300"/>
                        </a:solidFill>
                        <a:latin typeface="Calibri" pitchFamily="34" charset="0"/>
                        <a:ea typeface="+mn-ea"/>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5"/>
                  </a:ext>
                </a:extLst>
              </a:tr>
              <a:tr h="0">
                <a:tc>
                  <a:txBody>
                    <a:bodyPr/>
                    <a:lstStyle/>
                    <a:p>
                      <a:r>
                        <a:rPr lang="en-CA" sz="2000" dirty="0" smtClean="0">
                          <a:solidFill>
                            <a:srgbClr val="003300"/>
                          </a:solidFill>
                          <a:latin typeface="Calibri" pitchFamily="34" charset="0"/>
                          <a:cs typeface="Calibri" pitchFamily="34" charset="0"/>
                        </a:rPr>
                        <a:t>worksheet area</a:t>
                      </a:r>
                      <a:endParaRPr lang="en-CA" sz="2000" dirty="0">
                        <a:solidFill>
                          <a:srgbClr val="003300"/>
                        </a:solidFill>
                        <a:latin typeface="Calibri" pitchFamily="34" charset="0"/>
                        <a:cs typeface="Calibri" pitchFamily="34" charset="0"/>
                      </a:endParaRPr>
                    </a:p>
                  </a:txBody>
                  <a:tcPr>
                    <a:cell3D prstMaterial="dkEdge">
                      <a:bevel w="25400" h="25400" prst="angle"/>
                      <a:lightRig rig="flood" dir="t"/>
                    </a:cell3D>
                  </a:tcPr>
                </a:tc>
                <a:tc>
                  <a:txBody>
                    <a:bodyPr/>
                    <a:lstStyle/>
                    <a:p>
                      <a:r>
                        <a:rPr lang="en-CA" sz="2000" kern="1200" dirty="0" smtClean="0">
                          <a:solidFill>
                            <a:srgbClr val="003300"/>
                          </a:solidFill>
                          <a:latin typeface="Calibri" pitchFamily="34" charset="0"/>
                          <a:ea typeface="+mn-ea"/>
                          <a:cs typeface="Calibri" pitchFamily="34" charset="0"/>
                        </a:rPr>
                        <a:t>contains cells used to create the worksheet</a:t>
                      </a:r>
                      <a:endParaRPr lang="en-CA" sz="2000" kern="1200" dirty="0">
                        <a:solidFill>
                          <a:srgbClr val="003300"/>
                        </a:solidFill>
                        <a:latin typeface="Calibri" pitchFamily="34" charset="0"/>
                        <a:ea typeface="+mn-ea"/>
                        <a:cs typeface="Calibri" pitchFamily="34" charset="0"/>
                      </a:endParaRPr>
                    </a:p>
                  </a:txBody>
                  <a:tcPr>
                    <a:cell3D prstMaterial="dkEdge">
                      <a:bevel w="25400" h="25400" prst="angle"/>
                      <a:lightRig rig="flood" dir="t"/>
                    </a:cell3D>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689284722"/>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Calibri" pitchFamily="34" charset="0"/>
                <a:cs typeface="Calibri" pitchFamily="34" charset="0"/>
              </a:rPr>
              <a:t>Save a </a:t>
            </a:r>
            <a:r>
              <a:rPr lang="en-CA" dirty="0" smtClean="0">
                <a:latin typeface="Calibri" pitchFamily="34" charset="0"/>
                <a:cs typeface="Calibri" pitchFamily="34" charset="0"/>
              </a:rPr>
              <a:t>Workbook</a:t>
            </a:r>
            <a:endParaRPr lang="en-CA" dirty="0"/>
          </a:p>
        </p:txBody>
      </p:sp>
      <p:pic>
        <p:nvPicPr>
          <p:cNvPr id="6" name="Picture 5" descr="Save As dialog box"/>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7034" y="1628128"/>
            <a:ext cx="3871160" cy="3162713"/>
          </a:xfrm>
          <a:prstGeom prst="rect">
            <a:avLst/>
          </a:prstGeom>
          <a:ln>
            <a:noFill/>
          </a:ln>
          <a:effectLst>
            <a:outerShdw blurRad="292100" dist="139700" dir="2700000" algn="tl" rotWithShape="0">
              <a:srgbClr val="333333">
                <a:alpha val="65000"/>
              </a:srgbClr>
            </a:outerShdw>
          </a:effectLst>
        </p:spPr>
      </p:pic>
      <p:sp>
        <p:nvSpPr>
          <p:cNvPr id="3" name="Content Placeholder 2"/>
          <p:cNvSpPr>
            <a:spLocks noGrp="1"/>
          </p:cNvSpPr>
          <p:nvPr>
            <p:ph idx="1"/>
          </p:nvPr>
        </p:nvSpPr>
        <p:spPr>
          <a:xfrm>
            <a:off x="304800" y="1143000"/>
            <a:ext cx="4108366" cy="4419599"/>
          </a:xfrm>
        </p:spPr>
        <p:txBody>
          <a:bodyPr/>
          <a:lstStyle/>
          <a:p>
            <a:pPr marL="0" indent="0">
              <a:buNone/>
            </a:pPr>
            <a:r>
              <a:rPr lang="en-CA" b="1" dirty="0" smtClean="0"/>
              <a:t>To save a workbook with a new name:</a:t>
            </a:r>
          </a:p>
          <a:p>
            <a:pPr marL="457200" indent="-457200">
              <a:buFont typeface="+mj-lt"/>
              <a:buAutoNum type="arabicPeriod"/>
            </a:pPr>
            <a:r>
              <a:rPr lang="en-CA" dirty="0" smtClean="0"/>
              <a:t>Click the File tab.</a:t>
            </a:r>
          </a:p>
          <a:p>
            <a:pPr marL="457200" indent="-457200">
              <a:buFont typeface="+mj-lt"/>
              <a:buAutoNum type="arabicPeriod"/>
            </a:pPr>
            <a:r>
              <a:rPr lang="en-CA" dirty="0" smtClean="0"/>
              <a:t>Click the </a:t>
            </a:r>
            <a:r>
              <a:rPr lang="en-CA" i="1" dirty="0" smtClean="0"/>
              <a:t>Save As </a:t>
            </a:r>
            <a:r>
              <a:rPr lang="en-CA" dirty="0" smtClean="0"/>
              <a:t>option.</a:t>
            </a:r>
          </a:p>
          <a:p>
            <a:pPr marL="457200" indent="-457200">
              <a:buFont typeface="+mj-lt"/>
              <a:buAutoNum type="arabicPeriod"/>
            </a:pPr>
            <a:r>
              <a:rPr lang="en-CA" dirty="0" smtClean="0"/>
              <a:t>Click folder in the Save As backstage area.</a:t>
            </a:r>
          </a:p>
          <a:p>
            <a:pPr marL="457200" indent="-457200">
              <a:buFont typeface="+mj-lt"/>
              <a:buAutoNum type="arabicPeriod"/>
            </a:pPr>
            <a:r>
              <a:rPr lang="en-CA" dirty="0" smtClean="0"/>
              <a:t>Type the new workbook name.</a:t>
            </a:r>
          </a:p>
          <a:p>
            <a:pPr marL="457200" indent="-457200">
              <a:buFont typeface="+mj-lt"/>
              <a:buAutoNum type="arabicPeriod"/>
            </a:pPr>
            <a:r>
              <a:rPr lang="en-CA" dirty="0" smtClean="0"/>
              <a:t>Click Save or press Enter.</a:t>
            </a:r>
            <a:endParaRPr lang="en-CA" dirty="0"/>
          </a:p>
        </p:txBody>
      </p:sp>
      <p:sp>
        <p:nvSpPr>
          <p:cNvPr id="4" name="TextBox 3"/>
          <p:cNvSpPr txBox="1"/>
          <p:nvPr/>
        </p:nvSpPr>
        <p:spPr>
          <a:xfrm>
            <a:off x="5087949" y="5068933"/>
            <a:ext cx="2028970"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Save As dialog box</a:t>
            </a:r>
          </a:p>
        </p:txBody>
      </p:sp>
      <p:cxnSp>
        <p:nvCxnSpPr>
          <p:cNvPr id="5" name="Straight Connector 4" descr="pointer"/>
          <p:cNvCxnSpPr>
            <a:stCxn id="4" idx="0"/>
          </p:cNvCxnSpPr>
          <p:nvPr/>
        </p:nvCxnSpPr>
        <p:spPr>
          <a:xfrm flipV="1">
            <a:off x="6102434" y="4495800"/>
            <a:ext cx="374566" cy="573133"/>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815031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Print a Workbook</a:t>
            </a:r>
            <a:endParaRPr lang="en-CA" dirty="0"/>
          </a:p>
        </p:txBody>
      </p:sp>
      <p:sp>
        <p:nvSpPr>
          <p:cNvPr id="3" name="Content Placeholder 2"/>
          <p:cNvSpPr>
            <a:spLocks noGrp="1"/>
          </p:cNvSpPr>
          <p:nvPr>
            <p:ph idx="1"/>
          </p:nvPr>
        </p:nvSpPr>
        <p:spPr>
          <a:xfrm>
            <a:off x="304800" y="1143001"/>
            <a:ext cx="4114800" cy="2286000"/>
          </a:xfrm>
        </p:spPr>
        <p:txBody>
          <a:bodyPr/>
          <a:lstStyle/>
          <a:p>
            <a:pPr marL="0" indent="0">
              <a:buNone/>
            </a:pPr>
            <a:r>
              <a:rPr lang="en-CA" b="1" dirty="0"/>
              <a:t>To </a:t>
            </a:r>
            <a:r>
              <a:rPr lang="en-CA" b="1" dirty="0" smtClean="0"/>
              <a:t>print </a:t>
            </a:r>
            <a:r>
              <a:rPr lang="en-CA" b="1" dirty="0"/>
              <a:t>a </a:t>
            </a:r>
            <a:r>
              <a:rPr lang="en-CA" b="1" dirty="0" smtClean="0"/>
              <a:t>workbook:</a:t>
            </a:r>
            <a:endParaRPr lang="en-CA" b="1" dirty="0"/>
          </a:p>
          <a:p>
            <a:pPr marL="457200" indent="-457200">
              <a:buFont typeface="+mj-lt"/>
              <a:buAutoNum type="arabicPeriod"/>
            </a:pPr>
            <a:r>
              <a:rPr lang="en-CA" dirty="0"/>
              <a:t>Click the </a:t>
            </a:r>
            <a:r>
              <a:rPr lang="en-CA" dirty="0" smtClean="0"/>
              <a:t>File tab.</a:t>
            </a:r>
          </a:p>
          <a:p>
            <a:pPr marL="457200" indent="-457200">
              <a:buFont typeface="+mj-lt"/>
              <a:buAutoNum type="arabicPeriod"/>
            </a:pPr>
            <a:r>
              <a:rPr lang="en-CA" dirty="0" smtClean="0"/>
              <a:t>Click the </a:t>
            </a:r>
            <a:r>
              <a:rPr lang="en-CA" i="1" dirty="0" smtClean="0"/>
              <a:t>Print</a:t>
            </a:r>
            <a:r>
              <a:rPr lang="en-CA" dirty="0" smtClean="0"/>
              <a:t> option.</a:t>
            </a:r>
          </a:p>
          <a:p>
            <a:pPr marL="457200" indent="-457200">
              <a:buFont typeface="+mj-lt"/>
              <a:buAutoNum type="arabicPeriod"/>
            </a:pPr>
            <a:r>
              <a:rPr lang="en-CA" dirty="0" smtClean="0"/>
              <a:t>Click the Print button.</a:t>
            </a:r>
            <a:endParaRPr lang="en-CA" dirty="0"/>
          </a:p>
        </p:txBody>
      </p:sp>
      <p:pic>
        <p:nvPicPr>
          <p:cNvPr id="4" name="Picture 3" descr="Print backstage are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3414" y="2123488"/>
            <a:ext cx="3939881" cy="299492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6934200" y="1482119"/>
            <a:ext cx="1447800" cy="380480"/>
          </a:xfrm>
          <a:prstGeom prst="rect">
            <a:avLst/>
          </a:prstGeom>
          <a:solidFill>
            <a:schemeClr val="bg1">
              <a:lumMod val="85000"/>
            </a:schemeClr>
          </a:solidFill>
          <a:ln>
            <a:solidFill>
              <a:srgbClr val="003300"/>
            </a:solidFill>
          </a:ln>
        </p:spPr>
        <p:style>
          <a:lnRef idx="0">
            <a:schemeClr val="accent3"/>
          </a:lnRef>
          <a:fillRef idx="3">
            <a:schemeClr val="accent3"/>
          </a:fillRef>
          <a:effectRef idx="3">
            <a:schemeClr val="accent3"/>
          </a:effectRef>
          <a:fontRef idx="minor">
            <a:schemeClr val="lt1"/>
          </a:fontRef>
        </p:style>
        <p:txBody>
          <a:bodyPr wrap="square" lIns="91440" tIns="36000" rIns="36000" bIns="36000" rtlCol="0">
            <a:spAutoFit/>
          </a:bodyPr>
          <a:lstStyle>
            <a:defPPr>
              <a:defRPr lang="en-US"/>
            </a:defPPr>
            <a:lvl1pPr>
              <a:defRPr sz="2000">
                <a:solidFill>
                  <a:srgbClr val="003300"/>
                </a:solidFill>
                <a:latin typeface="Calibri" pitchFamily="34" charset="0"/>
                <a:cs typeface="Calibri" pitchFamily="34" charset="0"/>
              </a:defRPr>
            </a:lvl1pPr>
          </a:lstStyle>
          <a:p>
            <a:r>
              <a:rPr lang="en-CA" dirty="0"/>
              <a:t>Print button</a:t>
            </a:r>
          </a:p>
        </p:txBody>
      </p:sp>
      <p:cxnSp>
        <p:nvCxnSpPr>
          <p:cNvPr id="6" name="Straight Connector 5" descr="pointer"/>
          <p:cNvCxnSpPr>
            <a:stCxn id="5" idx="2"/>
          </p:cNvCxnSpPr>
          <p:nvPr/>
        </p:nvCxnSpPr>
        <p:spPr>
          <a:xfrm flipH="1">
            <a:off x="6705600" y="1862599"/>
            <a:ext cx="952500" cy="1752602"/>
          </a:xfrm>
          <a:prstGeom prst="line">
            <a:avLst/>
          </a:prstGeom>
          <a:ln w="12700">
            <a:solidFill>
              <a:srgbClr val="0033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5247833"/>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latin typeface="Calibri" pitchFamily="34" charset="0"/>
                <a:cs typeface="Calibri" pitchFamily="34" charset="0"/>
              </a:rPr>
              <a:t>Enter Labels and Values</a:t>
            </a:r>
            <a:endParaRPr lang="en-CA" dirty="0"/>
          </a:p>
        </p:txBody>
      </p:sp>
      <p:sp>
        <p:nvSpPr>
          <p:cNvPr id="6" name="Content Placeholder 5"/>
          <p:cNvSpPr>
            <a:spLocks noGrp="1"/>
          </p:cNvSpPr>
          <p:nvPr>
            <p:ph idx="1"/>
          </p:nvPr>
        </p:nvSpPr>
        <p:spPr>
          <a:xfrm>
            <a:off x="304800" y="1143000"/>
            <a:ext cx="8534400" cy="5181600"/>
          </a:xfrm>
        </p:spPr>
        <p:txBody>
          <a:bodyPr/>
          <a:lstStyle/>
          <a:p>
            <a:r>
              <a:rPr lang="en-CA" dirty="0"/>
              <a:t>A </a:t>
            </a:r>
            <a:r>
              <a:rPr lang="en-CA" b="1" i="1" dirty="0"/>
              <a:t>label</a:t>
            </a:r>
            <a:r>
              <a:rPr lang="en-CA" dirty="0"/>
              <a:t> is an entry in a cell that helps the reader relate to the values in the corresponding column or </a:t>
            </a:r>
            <a:r>
              <a:rPr lang="en-CA" dirty="0" smtClean="0"/>
              <a:t>row.</a:t>
            </a:r>
          </a:p>
          <a:p>
            <a:r>
              <a:rPr lang="en-CA" dirty="0" smtClean="0"/>
              <a:t>A </a:t>
            </a:r>
            <a:r>
              <a:rPr lang="en-CA" b="1" i="1" dirty="0"/>
              <a:t>value</a:t>
            </a:r>
            <a:r>
              <a:rPr lang="en-CA" dirty="0"/>
              <a:t> is a number, formula, or function that can </a:t>
            </a:r>
            <a:r>
              <a:rPr lang="en-CA" dirty="0" smtClean="0"/>
              <a:t>be </a:t>
            </a:r>
            <a:r>
              <a:rPr lang="en-CA" dirty="0"/>
              <a:t>used to perform calculations in the </a:t>
            </a:r>
            <a:r>
              <a:rPr lang="en-CA" dirty="0" smtClean="0"/>
              <a:t>worksheet.</a:t>
            </a:r>
          </a:p>
          <a:p>
            <a:pPr marL="0" indent="0">
              <a:buNone/>
            </a:pPr>
            <a:endParaRPr lang="en-CA" dirty="0" smtClean="0"/>
          </a:p>
          <a:p>
            <a:pPr marL="0" indent="0">
              <a:buNone/>
            </a:pPr>
            <a:r>
              <a:rPr lang="en-CA" dirty="0" smtClean="0"/>
              <a:t>Take </a:t>
            </a:r>
            <a:r>
              <a:rPr lang="en-CA" dirty="0"/>
              <a:t>a few moments to plan or sketch out the layout of a new worksheet before entering labels and </a:t>
            </a:r>
            <a:r>
              <a:rPr lang="en-CA" dirty="0" smtClean="0"/>
              <a:t>values. Decide </a:t>
            </a:r>
            <a:r>
              <a:rPr lang="en-CA" dirty="0"/>
              <a:t>the calculations you will need to execute and how to display the data so that it will be easily understood and interpreted</a:t>
            </a:r>
            <a:r>
              <a:rPr lang="en-CA" dirty="0" smtClean="0"/>
              <a:t>.</a:t>
            </a:r>
            <a:endParaRPr lang="en-CA" dirty="0"/>
          </a:p>
        </p:txBody>
      </p:sp>
    </p:spTree>
    <p:extLst>
      <p:ext uri="{BB962C8B-B14F-4D97-AF65-F5344CB8AC3E}">
        <p14:creationId xmlns:p14="http://schemas.microsoft.com/office/powerpoint/2010/main" val="3706903018"/>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Blank Presentation">
  <a:themeElements>
    <a:clrScheme name="Custom 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00"/>
      </a:hlink>
      <a:folHlink>
        <a:srgbClr val="7F7F7F"/>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1D3A57"/>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4986</Words>
  <Application>Microsoft Office PowerPoint</Application>
  <PresentationFormat>On-screen Show (4:3)</PresentationFormat>
  <Paragraphs>496</Paragraphs>
  <Slides>37</Slides>
  <Notes>37</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37</vt:i4>
      </vt:variant>
    </vt:vector>
  </HeadingPairs>
  <TitlesOfParts>
    <vt:vector size="44" baseType="lpstr">
      <vt:lpstr>Arial</vt:lpstr>
      <vt:lpstr>Calibri</vt:lpstr>
      <vt:lpstr>Times</vt:lpstr>
      <vt:lpstr>Wingdings</vt:lpstr>
      <vt:lpstr>Blank Presentation</vt:lpstr>
      <vt:lpstr>Custom Design</vt:lpstr>
      <vt:lpstr>1_Custom Design</vt:lpstr>
      <vt:lpstr>Marquee Series Microsoft Excel 2016</vt:lpstr>
      <vt:lpstr>SECTION 1 SKILLS Analyzing Data Using Excel</vt:lpstr>
      <vt:lpstr>The Excel Screen</vt:lpstr>
      <vt:lpstr>Excel Screen Features</vt:lpstr>
      <vt:lpstr>Excel Screen Features…continued</vt:lpstr>
      <vt:lpstr>Excel Screen Features…continued</vt:lpstr>
      <vt:lpstr>Save a Workbook</vt:lpstr>
      <vt:lpstr>Print a Workbook</vt:lpstr>
      <vt:lpstr>Enter Labels and Values</vt:lpstr>
      <vt:lpstr>Enter Labels and Values…continued</vt:lpstr>
      <vt:lpstr>Enter Labels and Values…continued</vt:lpstr>
      <vt:lpstr>Navigate a Worksheet</vt:lpstr>
      <vt:lpstr>Navigate a Worksheet…continued</vt:lpstr>
      <vt:lpstr>Use Fill Options</vt:lpstr>
      <vt:lpstr>Use Fill Options…continued</vt:lpstr>
      <vt:lpstr>Use Fill Options…continued</vt:lpstr>
      <vt:lpstr>Perform Calculations Using Formulas</vt:lpstr>
      <vt:lpstr>Perform Calculations Using Formulas…continued</vt:lpstr>
      <vt:lpstr>Perform Calculations Using Formulas…continued</vt:lpstr>
      <vt:lpstr>CHECKPOINT 1</vt:lpstr>
      <vt:lpstr>Use the SUM Function</vt:lpstr>
      <vt:lpstr>Copy Formulas</vt:lpstr>
      <vt:lpstr>Copy Formulas…continued</vt:lpstr>
      <vt:lpstr>Use Undo and Redo</vt:lpstr>
      <vt:lpstr>Improve the Worksheet Appearance</vt:lpstr>
      <vt:lpstr>Improve the Worksheet Appearance…continued</vt:lpstr>
      <vt:lpstr>Improve the Worksheet Appearance…continued</vt:lpstr>
      <vt:lpstr>Improve the Worksheet Appearance…continued</vt:lpstr>
      <vt:lpstr>Display Formulas</vt:lpstr>
      <vt:lpstr>CHECKPOINT 2</vt:lpstr>
      <vt:lpstr>Use the Tell Me Feature</vt:lpstr>
      <vt:lpstr>Use the Help Feature</vt:lpstr>
      <vt:lpstr>Use the Help Feature…continued</vt:lpstr>
      <vt:lpstr>Preview a Worksheet</vt:lpstr>
      <vt:lpstr>Change Page Orientation</vt:lpstr>
      <vt:lpstr>Print a Worksheet</vt:lpstr>
      <vt:lpstr>CHECKPOINT 3</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2015-05-05T18:52:57Z</dcterms:created>
  <dcterms:modified xsi:type="dcterms:W3CDTF">2016-01-20T22:24:15Z</dcterms:modified>
</cp:coreProperties>
</file>